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Figtree"/>
      <p:regular r:id="rId32"/>
      <p:bold r:id="rId33"/>
      <p:italic r:id="rId34"/>
      <p:boldItalic r:id="rId35"/>
    </p:embeddedFont>
    <p:embeddedFont>
      <p:font typeface="Figtree SemiBold"/>
      <p:regular r:id="rId36"/>
      <p:bold r:id="rId37"/>
      <p:italic r:id="rId38"/>
      <p:boldItalic r:id="rId39"/>
    </p:embeddedFont>
    <p:embeddedFont>
      <p:font typeface="Open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regular.fntdata"/><Relationship Id="rId20" Type="http://schemas.openxmlformats.org/officeDocument/2006/relationships/slide" Target="slides/slide15.xml"/><Relationship Id="rId42" Type="http://schemas.openxmlformats.org/officeDocument/2006/relationships/font" Target="fonts/OpenSans-italic.fntdata"/><Relationship Id="rId41" Type="http://schemas.openxmlformats.org/officeDocument/2006/relationships/font" Target="fonts/OpenSans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OpenSans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Figtree-bold.fntdata"/><Relationship Id="rId10" Type="http://schemas.openxmlformats.org/officeDocument/2006/relationships/slide" Target="slides/slide5.xml"/><Relationship Id="rId32" Type="http://schemas.openxmlformats.org/officeDocument/2006/relationships/font" Target="fonts/Figtree-regular.fntdata"/><Relationship Id="rId13" Type="http://schemas.openxmlformats.org/officeDocument/2006/relationships/slide" Target="slides/slide8.xml"/><Relationship Id="rId35" Type="http://schemas.openxmlformats.org/officeDocument/2006/relationships/font" Target="fonts/Figtree-boldItalic.fntdata"/><Relationship Id="rId12" Type="http://schemas.openxmlformats.org/officeDocument/2006/relationships/slide" Target="slides/slide7.xml"/><Relationship Id="rId34" Type="http://schemas.openxmlformats.org/officeDocument/2006/relationships/font" Target="fonts/Figtree-italic.fntdata"/><Relationship Id="rId15" Type="http://schemas.openxmlformats.org/officeDocument/2006/relationships/slide" Target="slides/slide10.xml"/><Relationship Id="rId37" Type="http://schemas.openxmlformats.org/officeDocument/2006/relationships/font" Target="fonts/FigtreeSemiBold-bold.fntdata"/><Relationship Id="rId14" Type="http://schemas.openxmlformats.org/officeDocument/2006/relationships/slide" Target="slides/slide9.xml"/><Relationship Id="rId36" Type="http://schemas.openxmlformats.org/officeDocument/2006/relationships/font" Target="fonts/FigtreeSemiBold-regular.fntdata"/><Relationship Id="rId17" Type="http://schemas.openxmlformats.org/officeDocument/2006/relationships/slide" Target="slides/slide12.xml"/><Relationship Id="rId39" Type="http://schemas.openxmlformats.org/officeDocument/2006/relationships/font" Target="fonts/FigtreeSemiBold-boldItalic.fntdata"/><Relationship Id="rId16" Type="http://schemas.openxmlformats.org/officeDocument/2006/relationships/slide" Target="slides/slide11.xml"/><Relationship Id="rId38" Type="http://schemas.openxmlformats.org/officeDocument/2006/relationships/font" Target="fonts/FigtreeSemiBold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20b6e8f339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20b6e8f339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20b6e8f339_0_18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20b6e8f339_0_1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20b6e8f339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20b6e8f339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320b6e8f339_0_2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320b6e8f339_0_2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20b6e8f339_0_2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320b6e8f339_0_2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“Peter Brand” aka Paul DePodesta, played </a:t>
            </a:r>
            <a:r>
              <a:rPr lang="en"/>
              <a:t>baseball</a:t>
            </a:r>
            <a:r>
              <a:rPr lang="en"/>
              <a:t> at Harvard with a degree in economics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20b6e8f339_0_2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320b6e8f339_0_2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Splunk was created in 2003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problem in that day was collection of data which sparked the </a:t>
            </a:r>
            <a:r>
              <a:rPr lang="en"/>
              <a:t>industries</a:t>
            </a:r>
            <a:r>
              <a:rPr lang="en"/>
              <a:t> focus on building robust data collectors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20b6e8f339_0_2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20b6e8f339_0_2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changed?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Exponentially more variables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 longer cut and dry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20b6e8f339_0_3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320b6e8f339_0_3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20b6e8f339_0_3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20b6e8f339_0_3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20b6e8f339_0_30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20b6e8f339_0_3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2nd biggest cost center in IT in the fortune 500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20b6e8f339_0_3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320b6e8f339_0_3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0b6e8f339_0_2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0b6e8f339_0_2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20b6e8f339_0_44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320b6e8f339_0_44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Lets drill into Storage.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The monitoring cloud has a legacy architecture.  It was never designed for cheap cloud storage.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It requires high performance storage, tightly linked to compute, in order to operate.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Because storing data in high performance storage is expensive, retention periods are low and most vendors now offer an S3 bucket to store data not being analyzed.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Now, when a user attempts to query data beyond the slender retention period a “re-hydration” process is triggered - re-ingesting (and re-charging for) the data.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This is complex and expensive.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The observability cloud was designed exclusively to utilize cloud storage.  All the data is included - there is no discarding data and re-hydrating data.  Its simple and in-expensive.</a:t>
            </a:r>
            <a:endParaRPr sz="1900"/>
          </a:p>
        </p:txBody>
      </p:sp>
      <p:sp>
        <p:nvSpPr>
          <p:cNvPr id="498" name="Google Shape;498;g320b6e8f339_0_44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320b6e8f339_0_30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320b6e8f339_0_30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/>
          </a:p>
        </p:txBody>
      </p:sp>
      <p:sp>
        <p:nvSpPr>
          <p:cNvPr id="540" name="Google Shape;540;g320b6e8f339_0_307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20b6e8f339_0_3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320b6e8f339_0_3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20b6e8f339_0_4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20b6e8f339_0_4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320b6e8f339_0_4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320b6e8f339_0_4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320b6e8f339_0_4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320b6e8f339_0_4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320b6e8f339_0_4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320b6e8f339_0_4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20b6e8f339_0_2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20b6e8f339_0_2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2nd biggest cost center in IT in the fortune 500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20b6e8f339_0_2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20b6e8f339_0_2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20b6e8f339_0_1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20b6e8f339_0_1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20b6e8f339_0_1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20b6e8f339_0_1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20b6e8f339_0_16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20b6e8f339_0_16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20b6e8f339_0_1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20b6e8f339_0_1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20b6e8f339_0_1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20b6e8f339_0_1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Ligh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52168" y="273844"/>
            <a:ext cx="843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3600"/>
              <a:buNone/>
              <a:defRPr i="0" sz="3600">
                <a:solidFill>
                  <a:srgbClr val="00A2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52168" y="1369219"/>
            <a:ext cx="8439600" cy="30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A259"/>
              </a:buClr>
              <a:buSzPts val="2400"/>
              <a:buChar char="●"/>
              <a:defRPr i="0" sz="2400"/>
            </a:lvl1pPr>
            <a:lvl2pPr indent="-3429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800"/>
              <a:buChar char="○"/>
              <a:defRPr i="0" sz="1800"/>
            </a:lvl2pPr>
            <a:lvl3pPr indent="-330200" lvl="2" marL="1371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600"/>
              <a:buChar char="▪"/>
              <a:defRPr i="0" sz="1600"/>
            </a:lvl3pPr>
            <a:lvl4pPr indent="-330200" lvl="3" marL="1828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600"/>
              <a:buChar char="•"/>
              <a:defRPr i="0" sz="1600"/>
            </a:lvl4pPr>
            <a:lvl5pPr indent="-330200" lvl="4" marL="22860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600"/>
              <a:buChar char="○"/>
              <a:defRPr i="0" sz="1600"/>
            </a:lvl5pPr>
            <a:lvl6pPr indent="-330200" lvl="5" marL="27432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600"/>
              <a:buChar char="■"/>
              <a:defRPr sz="1600"/>
            </a:lvl9pPr>
          </a:lstStyle>
          <a:p/>
        </p:txBody>
      </p:sp>
      <p:pic>
        <p:nvPicPr>
          <p:cNvPr descr="A picture containing drawing&#10;&#10;Description automatically generated" id="53" name="Google Shape;5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2168" y="4697524"/>
            <a:ext cx="252643" cy="273846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90340" y="4697524"/>
            <a:ext cx="301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light">
  <p:cSld name="TITLE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" name="Google Shape;5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588802"/>
            <a:ext cx="9144003" cy="2558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5564" y="337516"/>
            <a:ext cx="964063" cy="235988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>
            <p:ph type="title"/>
          </p:nvPr>
        </p:nvSpPr>
        <p:spPr>
          <a:xfrm>
            <a:off x="686475" y="1160250"/>
            <a:ext cx="8145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600"/>
              <a:buFont typeface="Figtree SemiBold"/>
              <a:buNone/>
              <a:defRPr sz="46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800"/>
              <a:buFont typeface="Figtree SemiBold"/>
              <a:buNone/>
              <a:defRPr sz="48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800"/>
              <a:buFont typeface="Figtree SemiBold"/>
              <a:buNone/>
              <a:defRPr sz="48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800"/>
              <a:buFont typeface="Figtree SemiBold"/>
              <a:buNone/>
              <a:defRPr sz="48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800"/>
              <a:buFont typeface="Figtree SemiBold"/>
              <a:buNone/>
              <a:defRPr sz="48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800"/>
              <a:buFont typeface="Figtree SemiBold"/>
              <a:buNone/>
              <a:defRPr sz="48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800"/>
              <a:buFont typeface="Figtree SemiBold"/>
              <a:buNone/>
              <a:defRPr sz="48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800"/>
              <a:buFont typeface="Figtree SemiBold"/>
              <a:buNone/>
              <a:defRPr sz="48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800"/>
              <a:buFont typeface="Figtree SemiBold"/>
              <a:buNone/>
              <a:defRPr sz="48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686475" y="1990225"/>
            <a:ext cx="48681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Light 7">
  <p:cSld name="OBJECT_18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352168" y="273844"/>
            <a:ext cx="843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3600"/>
              <a:buNone/>
              <a:defRPr i="0" sz="3600">
                <a:solidFill>
                  <a:srgbClr val="00A2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352168" y="1369219"/>
            <a:ext cx="8439600" cy="30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A259"/>
              </a:buClr>
              <a:buSzPts val="2400"/>
              <a:buChar char="●"/>
              <a:defRPr i="0" sz="2400"/>
            </a:lvl1pPr>
            <a:lvl2pPr indent="-3429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800"/>
              <a:buChar char="○"/>
              <a:defRPr i="0" sz="1800"/>
            </a:lvl2pPr>
            <a:lvl3pPr indent="-330200" lvl="2" marL="1371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600"/>
              <a:buChar char="▪"/>
              <a:defRPr i="0" sz="1600"/>
            </a:lvl3pPr>
            <a:lvl4pPr indent="-330200" lvl="3" marL="1828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600"/>
              <a:buChar char="•"/>
              <a:defRPr i="0" sz="1600"/>
            </a:lvl4pPr>
            <a:lvl5pPr indent="-330200" lvl="4" marL="22860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600"/>
              <a:buChar char="○"/>
              <a:defRPr i="0" sz="1600"/>
            </a:lvl5pPr>
            <a:lvl6pPr indent="-330200" lvl="5" marL="27432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600"/>
              <a:buChar char="■"/>
              <a:defRPr sz="1600"/>
            </a:lvl9pPr>
          </a:lstStyle>
          <a:p/>
        </p:txBody>
      </p:sp>
      <p:pic>
        <p:nvPicPr>
          <p:cNvPr descr="A picture containing drawing&#10;&#10;Description automatically generated" id="64" name="Google Shape;64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2168" y="4697524"/>
            <a:ext cx="252643" cy="27384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90340" y="4697524"/>
            <a:ext cx="301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Light 1">
  <p:cSld name="OBJECT_19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drawing&#10;&#10;Description automatically generated" id="67" name="Google Shape;6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2168" y="4697524"/>
            <a:ext cx="252643" cy="273846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490340" y="4697524"/>
            <a:ext cx="301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" name="Google Shape;69;p16"/>
          <p:cNvSpPr txBox="1"/>
          <p:nvPr>
            <p:ph type="title"/>
          </p:nvPr>
        </p:nvSpPr>
        <p:spPr>
          <a:xfrm>
            <a:off x="305475" y="169650"/>
            <a:ext cx="8145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457700" y="1060599"/>
            <a:ext cx="8616900" cy="32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2900"/>
              <a:buChar char="•"/>
              <a:defRPr sz="28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2400"/>
              <a:buChar char="–"/>
              <a:defRPr sz="24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2000"/>
              <a:buChar char="□"/>
              <a:defRPr sz="20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–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□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Light 2">
  <p:cSld name="OBJECT_20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drawing&#10;&#10;Description automatically generated" id="72" name="Google Shape;72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2168" y="4697524"/>
            <a:ext cx="252643" cy="27384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90340" y="4697524"/>
            <a:ext cx="301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7"/>
          <p:cNvSpPr txBox="1"/>
          <p:nvPr>
            <p:ph type="title"/>
          </p:nvPr>
        </p:nvSpPr>
        <p:spPr>
          <a:xfrm>
            <a:off x="305475" y="169650"/>
            <a:ext cx="8145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457700" y="1060599"/>
            <a:ext cx="8616900" cy="32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2900"/>
              <a:buChar char="•"/>
              <a:defRPr sz="28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2400"/>
              <a:buChar char="–"/>
              <a:defRPr sz="24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2000"/>
              <a:buChar char="□"/>
              <a:defRPr sz="20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–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□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shaded">
  <p:cSld name="TITLE_ONLY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/>
          <p:nvPr/>
        </p:nvSpPr>
        <p:spPr>
          <a:xfrm>
            <a:off x="0" y="-100"/>
            <a:ext cx="9144000" cy="51432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E6F5ED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7498" y="4588376"/>
            <a:ext cx="290800" cy="3265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8"/>
          <p:cNvSpPr txBox="1"/>
          <p:nvPr>
            <p:ph type="title"/>
          </p:nvPr>
        </p:nvSpPr>
        <p:spPr>
          <a:xfrm>
            <a:off x="305475" y="169650"/>
            <a:ext cx="8145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Light 2 1">
  <p:cSld name="OBJECT_2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>
            <p:ph type="title"/>
          </p:nvPr>
        </p:nvSpPr>
        <p:spPr>
          <a:xfrm>
            <a:off x="352168" y="273844"/>
            <a:ext cx="843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3600"/>
              <a:buNone/>
              <a:defRPr i="0" sz="3600">
                <a:solidFill>
                  <a:srgbClr val="00A2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3" name="Google Shape;83;p19"/>
          <p:cNvSpPr txBox="1"/>
          <p:nvPr>
            <p:ph idx="1" type="body"/>
          </p:nvPr>
        </p:nvSpPr>
        <p:spPr>
          <a:xfrm>
            <a:off x="352168" y="1369219"/>
            <a:ext cx="8439600" cy="30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A259"/>
              </a:buClr>
              <a:buSzPts val="2400"/>
              <a:buChar char="●"/>
              <a:defRPr i="0" sz="2400"/>
            </a:lvl1pPr>
            <a:lvl2pPr indent="-3429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800"/>
              <a:buChar char="○"/>
              <a:defRPr i="0" sz="1800"/>
            </a:lvl2pPr>
            <a:lvl3pPr indent="-330200" lvl="2" marL="1371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600"/>
              <a:buChar char="▪"/>
              <a:defRPr i="0" sz="1600"/>
            </a:lvl3pPr>
            <a:lvl4pPr indent="-330200" lvl="3" marL="1828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600"/>
              <a:buChar char="•"/>
              <a:defRPr i="0" sz="1600"/>
            </a:lvl4pPr>
            <a:lvl5pPr indent="-330200" lvl="4" marL="22860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A259"/>
              </a:buClr>
              <a:buSzPts val="1600"/>
              <a:buChar char="○"/>
              <a:defRPr i="0" sz="1600"/>
            </a:lvl5pPr>
            <a:lvl6pPr indent="-330200" lvl="5" marL="27432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600"/>
              <a:buChar char="■"/>
              <a:defRPr sz="1600"/>
            </a:lvl9pPr>
          </a:lstStyle>
          <a:p/>
        </p:txBody>
      </p:sp>
      <p:pic>
        <p:nvPicPr>
          <p:cNvPr descr="A picture containing drawing&#10;&#10;Description automatically generated" id="84" name="Google Shape;8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2168" y="4697524"/>
            <a:ext cx="252643" cy="27384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90340" y="4697524"/>
            <a:ext cx="301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Light 3">
  <p:cSld name="OBJECT_2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drawing&#10;&#10;Description automatically generated" id="87" name="Google Shape;87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2168" y="4697524"/>
            <a:ext cx="252643" cy="273846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0"/>
          <p:cNvSpPr txBox="1"/>
          <p:nvPr>
            <p:ph idx="12" type="sldNum"/>
          </p:nvPr>
        </p:nvSpPr>
        <p:spPr>
          <a:xfrm>
            <a:off x="8490340" y="4697524"/>
            <a:ext cx="301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r">
              <a:spcBef>
                <a:spcPts val="0"/>
              </a:spcBef>
              <a:buNone/>
              <a:defRPr sz="9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20"/>
          <p:cNvSpPr txBox="1"/>
          <p:nvPr>
            <p:ph type="title"/>
          </p:nvPr>
        </p:nvSpPr>
        <p:spPr>
          <a:xfrm>
            <a:off x="305475" y="169650"/>
            <a:ext cx="8145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4000"/>
              <a:buFont typeface="Figtree SemiBold"/>
              <a:buNone/>
              <a:defRPr sz="40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90" name="Google Shape;90;p20"/>
          <p:cNvSpPr txBox="1"/>
          <p:nvPr>
            <p:ph idx="1" type="body"/>
          </p:nvPr>
        </p:nvSpPr>
        <p:spPr>
          <a:xfrm>
            <a:off x="457700" y="1060599"/>
            <a:ext cx="8616900" cy="32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2900"/>
              <a:buChar char="•"/>
              <a:defRPr sz="28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2400"/>
              <a:buChar char="–"/>
              <a:defRPr sz="24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rgbClr val="00A259"/>
              </a:buClr>
              <a:buSzPts val="2000"/>
              <a:buChar char="□"/>
              <a:defRPr sz="20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–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□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0.png"/><Relationship Id="rId4" Type="http://schemas.openxmlformats.org/officeDocument/2006/relationships/image" Target="../media/image3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youtube.com/watch?v=FNJAxt3G3_c" TargetMode="External"/><Relationship Id="rId4" Type="http://schemas.openxmlformats.org/officeDocument/2006/relationships/image" Target="../media/image2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8.png"/><Relationship Id="rId6" Type="http://schemas.openxmlformats.org/officeDocument/2006/relationships/image" Target="../media/image3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Relationship Id="rId4" Type="http://schemas.openxmlformats.org/officeDocument/2006/relationships/image" Target="../media/image36.png"/><Relationship Id="rId5" Type="http://schemas.openxmlformats.org/officeDocument/2006/relationships/image" Target="../media/image41.png"/><Relationship Id="rId6" Type="http://schemas.openxmlformats.org/officeDocument/2006/relationships/image" Target="../media/image4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opentelemetry.io/ecosystem/distributions/" TargetMode="External"/><Relationship Id="rId4" Type="http://schemas.openxmlformats.org/officeDocument/2006/relationships/hyperlink" Target="https://opentelemetry.io/ecosystem/registry/" TargetMode="External"/><Relationship Id="rId5" Type="http://schemas.openxmlformats.org/officeDocument/2006/relationships/hyperlink" Target="https://github.com/open-telemetry/opentelemetry-collector-contrib/tree/main/receiver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21.png"/><Relationship Id="rId9" Type="http://schemas.openxmlformats.org/officeDocument/2006/relationships/image" Target="../media/image13.png"/><Relationship Id="rId5" Type="http://schemas.openxmlformats.org/officeDocument/2006/relationships/image" Target="../media/image8.png"/><Relationship Id="rId6" Type="http://schemas.openxmlformats.org/officeDocument/2006/relationships/image" Target="../media/image19.png"/><Relationship Id="rId7" Type="http://schemas.openxmlformats.org/officeDocument/2006/relationships/image" Target="../media/image11.png"/><Relationship Id="rId8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png"/><Relationship Id="rId10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9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8.png"/><Relationship Id="rId7" Type="http://schemas.openxmlformats.org/officeDocument/2006/relationships/image" Target="../media/image17.png"/><Relationship Id="rId8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png"/><Relationship Id="rId10" Type="http://schemas.openxmlformats.org/officeDocument/2006/relationships/image" Target="../media/image14.png"/><Relationship Id="rId1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9" Type="http://schemas.openxmlformats.org/officeDocument/2006/relationships/image" Target="../media/image13.png"/><Relationship Id="rId5" Type="http://schemas.openxmlformats.org/officeDocument/2006/relationships/image" Target="../media/image27.png"/><Relationship Id="rId6" Type="http://schemas.openxmlformats.org/officeDocument/2006/relationships/image" Target="../media/image12.png"/><Relationship Id="rId7" Type="http://schemas.openxmlformats.org/officeDocument/2006/relationships/image" Target="../media/image8.png"/><Relationship Id="rId8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png"/><Relationship Id="rId10" Type="http://schemas.openxmlformats.org/officeDocument/2006/relationships/image" Target="../media/image13.png"/><Relationship Id="rId13" Type="http://schemas.openxmlformats.org/officeDocument/2006/relationships/image" Target="../media/image21.png"/><Relationship Id="rId1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20.png"/><Relationship Id="rId9" Type="http://schemas.openxmlformats.org/officeDocument/2006/relationships/image" Target="../media/image17.png"/><Relationship Id="rId5" Type="http://schemas.openxmlformats.org/officeDocument/2006/relationships/image" Target="../media/image27.png"/><Relationship Id="rId6" Type="http://schemas.openxmlformats.org/officeDocument/2006/relationships/image" Target="../media/image19.png"/><Relationship Id="rId7" Type="http://schemas.openxmlformats.org/officeDocument/2006/relationships/image" Target="../media/image12.png"/><Relationship Id="rId8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/>
          <p:nvPr>
            <p:ph idx="1" type="subTitle"/>
          </p:nvPr>
        </p:nvSpPr>
        <p:spPr>
          <a:xfrm>
            <a:off x="686475" y="1990225"/>
            <a:ext cx="4868100" cy="13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Steven Niessen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https://www.linkedin.com/in/stevenniessen/</a:t>
            </a:r>
            <a:endParaRPr sz="1700"/>
          </a:p>
        </p:txBody>
      </p:sp>
      <p:sp>
        <p:nvSpPr>
          <p:cNvPr id="96" name="Google Shape;96;p21"/>
          <p:cNvSpPr/>
          <p:nvPr/>
        </p:nvSpPr>
        <p:spPr>
          <a:xfrm>
            <a:off x="7493100" y="140325"/>
            <a:ext cx="1509300" cy="595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0375" y="1513450"/>
            <a:ext cx="2376299" cy="20722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1"/>
          <p:cNvSpPr txBox="1"/>
          <p:nvPr>
            <p:ph type="title"/>
          </p:nvPr>
        </p:nvSpPr>
        <p:spPr>
          <a:xfrm>
            <a:off x="686475" y="402350"/>
            <a:ext cx="8145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OTel: The Future of Observability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0"/>
          <p:cNvSpPr/>
          <p:nvPr/>
        </p:nvSpPr>
        <p:spPr>
          <a:xfrm>
            <a:off x="1759775" y="3754975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27" name="Google Shape;327;p30"/>
          <p:cNvSpPr txBox="1"/>
          <p:nvPr>
            <p:ph type="title"/>
          </p:nvPr>
        </p:nvSpPr>
        <p:spPr>
          <a:xfrm>
            <a:off x="305475" y="169650"/>
            <a:ext cx="8745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300">
                <a:solidFill>
                  <a:srgbClr val="00A259"/>
                </a:solidFill>
              </a:rPr>
              <a:t>Observability = Drill &amp; Pivot </a:t>
            </a:r>
            <a:r>
              <a:rPr b="1" lang="en" sz="3300" u="sng">
                <a:solidFill>
                  <a:srgbClr val="00A259"/>
                </a:solidFill>
              </a:rPr>
              <a:t>With Context</a:t>
            </a:r>
            <a:endParaRPr b="1" sz="3300" u="sng">
              <a:solidFill>
                <a:srgbClr val="00A259"/>
              </a:solidFill>
            </a:endParaRPr>
          </a:p>
        </p:txBody>
      </p:sp>
      <p:sp>
        <p:nvSpPr>
          <p:cNvPr id="328" name="Google Shape;328;p30"/>
          <p:cNvSpPr/>
          <p:nvPr/>
        </p:nvSpPr>
        <p:spPr>
          <a:xfrm>
            <a:off x="1759775" y="2359575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29" name="Google Shape;329;p30"/>
          <p:cNvSpPr/>
          <p:nvPr/>
        </p:nvSpPr>
        <p:spPr>
          <a:xfrm>
            <a:off x="1759775" y="964150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30" name="Google Shape;330;p30"/>
          <p:cNvSpPr/>
          <p:nvPr/>
        </p:nvSpPr>
        <p:spPr>
          <a:xfrm>
            <a:off x="325144" y="3771775"/>
            <a:ext cx="1135500" cy="7575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31" name="Google Shape;331;p30"/>
          <p:cNvSpPr/>
          <p:nvPr/>
        </p:nvSpPr>
        <p:spPr>
          <a:xfrm>
            <a:off x="26638" y="4499600"/>
            <a:ext cx="818100" cy="643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332" name="Google Shape;332;p30"/>
          <p:cNvGrpSpPr/>
          <p:nvPr/>
        </p:nvGrpSpPr>
        <p:grpSpPr>
          <a:xfrm>
            <a:off x="325144" y="4512975"/>
            <a:ext cx="1135500" cy="576700"/>
            <a:chOff x="325138" y="4422325"/>
            <a:chExt cx="1135500" cy="576700"/>
          </a:xfrm>
        </p:grpSpPr>
        <p:sp>
          <p:nvSpPr>
            <p:cNvPr id="333" name="Google Shape;333;p30"/>
            <p:cNvSpPr txBox="1"/>
            <p:nvPr/>
          </p:nvSpPr>
          <p:spPr>
            <a:xfrm>
              <a:off x="325138" y="4422325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App Dev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334" name="Google Shape;334;p30"/>
            <p:cNvSpPr txBox="1"/>
            <p:nvPr/>
          </p:nvSpPr>
          <p:spPr>
            <a:xfrm>
              <a:off x="325138" y="4809125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Telemetry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335" name="Google Shape;335;p30"/>
          <p:cNvSpPr/>
          <p:nvPr/>
        </p:nvSpPr>
        <p:spPr>
          <a:xfrm>
            <a:off x="325156" y="2333350"/>
            <a:ext cx="1135500" cy="7575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336" name="Google Shape;336;p30"/>
          <p:cNvGrpSpPr/>
          <p:nvPr/>
        </p:nvGrpSpPr>
        <p:grpSpPr>
          <a:xfrm>
            <a:off x="325144" y="3115738"/>
            <a:ext cx="1135500" cy="578525"/>
            <a:chOff x="325138" y="3058425"/>
            <a:chExt cx="1135500" cy="578525"/>
          </a:xfrm>
        </p:grpSpPr>
        <p:sp>
          <p:nvSpPr>
            <p:cNvPr id="337" name="Google Shape;337;p30"/>
            <p:cNvSpPr txBox="1"/>
            <p:nvPr/>
          </p:nvSpPr>
          <p:spPr>
            <a:xfrm>
              <a:off x="325138" y="3058425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SRE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338" name="Google Shape;338;p30"/>
            <p:cNvSpPr txBox="1"/>
            <p:nvPr/>
          </p:nvSpPr>
          <p:spPr>
            <a:xfrm>
              <a:off x="325138" y="3447050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Services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339" name="Google Shape;339;p30"/>
          <p:cNvSpPr/>
          <p:nvPr/>
        </p:nvSpPr>
        <p:spPr>
          <a:xfrm>
            <a:off x="325144" y="964150"/>
            <a:ext cx="1135500" cy="7821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340" name="Google Shape;340;p30"/>
          <p:cNvGrpSpPr/>
          <p:nvPr/>
        </p:nvGrpSpPr>
        <p:grpSpPr>
          <a:xfrm>
            <a:off x="325144" y="1746375"/>
            <a:ext cx="1135500" cy="552475"/>
            <a:chOff x="325138" y="1722400"/>
            <a:chExt cx="1135500" cy="552475"/>
          </a:xfrm>
        </p:grpSpPr>
        <p:sp>
          <p:nvSpPr>
            <p:cNvPr id="341" name="Google Shape;341;p30"/>
            <p:cNvSpPr txBox="1"/>
            <p:nvPr/>
          </p:nvSpPr>
          <p:spPr>
            <a:xfrm>
              <a:off x="325138" y="1722400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Executive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342" name="Google Shape;342;p30"/>
            <p:cNvSpPr txBox="1"/>
            <p:nvPr/>
          </p:nvSpPr>
          <p:spPr>
            <a:xfrm>
              <a:off x="325138" y="2084975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Customer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pic>
        <p:nvPicPr>
          <p:cNvPr id="343" name="Google Shape;34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662" y="1057988"/>
            <a:ext cx="594476" cy="59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768" y="2460167"/>
            <a:ext cx="556275" cy="556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774" y="3872388"/>
            <a:ext cx="556275" cy="55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0"/>
          <p:cNvSpPr/>
          <p:nvPr/>
        </p:nvSpPr>
        <p:spPr>
          <a:xfrm>
            <a:off x="2492400" y="3956575"/>
            <a:ext cx="1382700" cy="931500"/>
          </a:xfrm>
          <a:prstGeom prst="roundRect">
            <a:avLst>
              <a:gd fmla="val 4530" name="adj"/>
            </a:avLst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47" name="Google Shape;347;p30"/>
          <p:cNvSpPr/>
          <p:nvPr/>
        </p:nvSpPr>
        <p:spPr>
          <a:xfrm>
            <a:off x="4722188" y="3952688"/>
            <a:ext cx="1382700" cy="931500"/>
          </a:xfrm>
          <a:prstGeom prst="roundRect">
            <a:avLst>
              <a:gd fmla="val 4530" name="adj"/>
            </a:avLst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48" name="Google Shape;348;p30"/>
          <p:cNvSpPr/>
          <p:nvPr/>
        </p:nvSpPr>
        <p:spPr>
          <a:xfrm>
            <a:off x="6950025" y="3956575"/>
            <a:ext cx="1382700" cy="931500"/>
          </a:xfrm>
          <a:prstGeom prst="roundRect">
            <a:avLst>
              <a:gd fmla="val 4530" name="adj"/>
            </a:avLst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349" name="Google Shape;349;p30"/>
          <p:cNvCxnSpPr/>
          <p:nvPr/>
        </p:nvCxnSpPr>
        <p:spPr>
          <a:xfrm flipH="1" rot="10800000">
            <a:off x="6142058" y="4418425"/>
            <a:ext cx="733800" cy="3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350" name="Google Shape;350;p30"/>
          <p:cNvCxnSpPr/>
          <p:nvPr/>
        </p:nvCxnSpPr>
        <p:spPr>
          <a:xfrm flipH="1" rot="10800000">
            <a:off x="3913233" y="4416475"/>
            <a:ext cx="733800" cy="3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51" name="Google Shape;351;p30"/>
          <p:cNvSpPr/>
          <p:nvPr/>
        </p:nvSpPr>
        <p:spPr>
          <a:xfrm>
            <a:off x="3006100" y="2645075"/>
            <a:ext cx="238200" cy="2382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52" name="Google Shape;352;p30"/>
          <p:cNvSpPr/>
          <p:nvPr/>
        </p:nvSpPr>
        <p:spPr>
          <a:xfrm>
            <a:off x="4106225" y="3254675"/>
            <a:ext cx="238200" cy="2382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53" name="Google Shape;353;p30"/>
          <p:cNvSpPr/>
          <p:nvPr/>
        </p:nvSpPr>
        <p:spPr>
          <a:xfrm>
            <a:off x="5039675" y="2673650"/>
            <a:ext cx="238200" cy="2382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54" name="Google Shape;354;p30"/>
          <p:cNvSpPr/>
          <p:nvPr/>
        </p:nvSpPr>
        <p:spPr>
          <a:xfrm>
            <a:off x="6077900" y="3149900"/>
            <a:ext cx="238200" cy="2382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55" name="Google Shape;355;p30"/>
          <p:cNvSpPr/>
          <p:nvPr/>
        </p:nvSpPr>
        <p:spPr>
          <a:xfrm>
            <a:off x="7044700" y="2387900"/>
            <a:ext cx="238200" cy="2382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56" name="Google Shape;356;p30"/>
          <p:cNvSpPr/>
          <p:nvPr/>
        </p:nvSpPr>
        <p:spPr>
          <a:xfrm>
            <a:off x="7330450" y="3111800"/>
            <a:ext cx="238200" cy="2382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57" name="Google Shape;357;p30"/>
          <p:cNvSpPr/>
          <p:nvPr/>
        </p:nvSpPr>
        <p:spPr>
          <a:xfrm>
            <a:off x="3244300" y="2784025"/>
            <a:ext cx="904776" cy="494470"/>
          </a:xfrm>
          <a:custGeom>
            <a:rect b="b" l="l" r="r" t="t"/>
            <a:pathLst>
              <a:path extrusionOk="0" h="19431" w="35243">
                <a:moveTo>
                  <a:pt x="0" y="0"/>
                </a:moveTo>
                <a:cubicBezTo>
                  <a:pt x="3112" y="1111"/>
                  <a:pt x="13176" y="3811"/>
                  <a:pt x="18669" y="6668"/>
                </a:cubicBezTo>
                <a:cubicBezTo>
                  <a:pt x="24162" y="9526"/>
                  <a:pt x="30195" y="15018"/>
                  <a:pt x="32957" y="17145"/>
                </a:cubicBezTo>
                <a:cubicBezTo>
                  <a:pt x="35719" y="19272"/>
                  <a:pt x="34862" y="19050"/>
                  <a:pt x="35243" y="19431"/>
                </a:cubicBezTo>
              </a:path>
            </a:pathLst>
          </a:cu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8" name="Google Shape;358;p30"/>
          <p:cNvSpPr/>
          <p:nvPr/>
        </p:nvSpPr>
        <p:spPr>
          <a:xfrm>
            <a:off x="4306250" y="2821300"/>
            <a:ext cx="747725" cy="461975"/>
          </a:xfrm>
          <a:custGeom>
            <a:rect b="b" l="l" r="r" t="t"/>
            <a:pathLst>
              <a:path extrusionOk="0" h="18479" w="29909">
                <a:moveTo>
                  <a:pt x="0" y="18479"/>
                </a:moveTo>
                <a:cubicBezTo>
                  <a:pt x="953" y="17495"/>
                  <a:pt x="3588" y="14478"/>
                  <a:pt x="5715" y="12573"/>
                </a:cubicBezTo>
                <a:cubicBezTo>
                  <a:pt x="7842" y="10668"/>
                  <a:pt x="10161" y="8700"/>
                  <a:pt x="12764" y="7049"/>
                </a:cubicBezTo>
                <a:cubicBezTo>
                  <a:pt x="15368" y="5398"/>
                  <a:pt x="18479" y="3842"/>
                  <a:pt x="21336" y="2667"/>
                </a:cubicBezTo>
                <a:cubicBezTo>
                  <a:pt x="24194" y="1492"/>
                  <a:pt x="28480" y="445"/>
                  <a:pt x="29909" y="0"/>
                </a:cubicBezTo>
              </a:path>
            </a:pathLst>
          </a:cu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9" name="Google Shape;359;p30"/>
          <p:cNvSpPr/>
          <p:nvPr/>
        </p:nvSpPr>
        <p:spPr>
          <a:xfrm>
            <a:off x="5287325" y="2797500"/>
            <a:ext cx="847725" cy="385750"/>
          </a:xfrm>
          <a:custGeom>
            <a:rect b="b" l="l" r="r" t="t"/>
            <a:pathLst>
              <a:path extrusionOk="0" h="15430" w="33909">
                <a:moveTo>
                  <a:pt x="0" y="0"/>
                </a:moveTo>
                <a:cubicBezTo>
                  <a:pt x="1207" y="95"/>
                  <a:pt x="4731" y="127"/>
                  <a:pt x="7239" y="571"/>
                </a:cubicBezTo>
                <a:cubicBezTo>
                  <a:pt x="9747" y="1016"/>
                  <a:pt x="12193" y="1524"/>
                  <a:pt x="15050" y="2667"/>
                </a:cubicBezTo>
                <a:cubicBezTo>
                  <a:pt x="17908" y="3810"/>
                  <a:pt x="21876" y="5905"/>
                  <a:pt x="24384" y="7429"/>
                </a:cubicBezTo>
                <a:cubicBezTo>
                  <a:pt x="26892" y="8953"/>
                  <a:pt x="28512" y="10478"/>
                  <a:pt x="30099" y="11811"/>
                </a:cubicBezTo>
                <a:cubicBezTo>
                  <a:pt x="31687" y="13145"/>
                  <a:pt x="33274" y="14827"/>
                  <a:pt x="33909" y="15430"/>
                </a:cubicBezTo>
              </a:path>
            </a:pathLst>
          </a:cu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0" name="Google Shape;360;p30"/>
          <p:cNvSpPr/>
          <p:nvPr/>
        </p:nvSpPr>
        <p:spPr>
          <a:xfrm>
            <a:off x="6273175" y="2540325"/>
            <a:ext cx="781050" cy="638175"/>
          </a:xfrm>
          <a:custGeom>
            <a:rect b="b" l="l" r="r" t="t"/>
            <a:pathLst>
              <a:path extrusionOk="0" h="25527" w="31242">
                <a:moveTo>
                  <a:pt x="0" y="25527"/>
                </a:moveTo>
                <a:cubicBezTo>
                  <a:pt x="1016" y="24225"/>
                  <a:pt x="3588" y="20351"/>
                  <a:pt x="6096" y="17716"/>
                </a:cubicBezTo>
                <a:cubicBezTo>
                  <a:pt x="8604" y="15081"/>
                  <a:pt x="11747" y="12223"/>
                  <a:pt x="15049" y="9715"/>
                </a:cubicBezTo>
                <a:cubicBezTo>
                  <a:pt x="18351" y="7207"/>
                  <a:pt x="23209" y="4286"/>
                  <a:pt x="25908" y="2667"/>
                </a:cubicBezTo>
                <a:cubicBezTo>
                  <a:pt x="28607" y="1048"/>
                  <a:pt x="30353" y="445"/>
                  <a:pt x="31242" y="0"/>
                </a:cubicBezTo>
              </a:path>
            </a:pathLst>
          </a:cu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1" name="Google Shape;361;p30"/>
          <p:cNvSpPr/>
          <p:nvPr/>
        </p:nvSpPr>
        <p:spPr>
          <a:xfrm>
            <a:off x="6320800" y="3214221"/>
            <a:ext cx="1019175" cy="50000"/>
          </a:xfrm>
          <a:custGeom>
            <a:rect b="b" l="l" r="r" t="t"/>
            <a:pathLst>
              <a:path extrusionOk="0" h="2000" w="40767">
                <a:moveTo>
                  <a:pt x="0" y="2000"/>
                </a:moveTo>
                <a:cubicBezTo>
                  <a:pt x="1651" y="1778"/>
                  <a:pt x="6223" y="984"/>
                  <a:pt x="9906" y="666"/>
                </a:cubicBezTo>
                <a:cubicBezTo>
                  <a:pt x="13589" y="349"/>
                  <a:pt x="18320" y="190"/>
                  <a:pt x="22098" y="95"/>
                </a:cubicBezTo>
                <a:cubicBezTo>
                  <a:pt x="25876" y="0"/>
                  <a:pt x="29464" y="0"/>
                  <a:pt x="32575" y="95"/>
                </a:cubicBezTo>
                <a:cubicBezTo>
                  <a:pt x="35687" y="190"/>
                  <a:pt x="39402" y="571"/>
                  <a:pt x="40767" y="666"/>
                </a:cubicBezTo>
              </a:path>
            </a:pathLst>
          </a:cu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2" name="Google Shape;362;p30"/>
          <p:cNvSpPr/>
          <p:nvPr/>
        </p:nvSpPr>
        <p:spPr>
          <a:xfrm>
            <a:off x="2620325" y="1527250"/>
            <a:ext cx="208500" cy="2085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363" name="Google Shape;363;p30"/>
          <p:cNvCxnSpPr>
            <a:stCxn id="362" idx="6"/>
          </p:cNvCxnSpPr>
          <p:nvPr/>
        </p:nvCxnSpPr>
        <p:spPr>
          <a:xfrm>
            <a:off x="2828825" y="1631500"/>
            <a:ext cx="710700" cy="39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4" name="Google Shape;364;p30"/>
          <p:cNvSpPr/>
          <p:nvPr/>
        </p:nvSpPr>
        <p:spPr>
          <a:xfrm>
            <a:off x="3534725" y="1527250"/>
            <a:ext cx="208500" cy="2085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365" name="Google Shape;365;p30"/>
          <p:cNvCxnSpPr/>
          <p:nvPr/>
        </p:nvCxnSpPr>
        <p:spPr>
          <a:xfrm flipH="1" rot="10800000">
            <a:off x="4225275" y="1189775"/>
            <a:ext cx="466800" cy="447600"/>
          </a:xfrm>
          <a:prstGeom prst="curvedConnector3">
            <a:avLst>
              <a:gd fmla="val 48977" name="adj1"/>
            </a:avLst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30"/>
          <p:cNvCxnSpPr/>
          <p:nvPr/>
        </p:nvCxnSpPr>
        <p:spPr>
          <a:xfrm rot="10800000">
            <a:off x="4225275" y="1635400"/>
            <a:ext cx="466800" cy="447600"/>
          </a:xfrm>
          <a:prstGeom prst="curvedConnector3">
            <a:avLst>
              <a:gd fmla="val 48977" name="adj1"/>
            </a:avLst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7" name="Google Shape;367;p30"/>
          <p:cNvSpPr/>
          <p:nvPr/>
        </p:nvSpPr>
        <p:spPr>
          <a:xfrm>
            <a:off x="4668200" y="1089100"/>
            <a:ext cx="208500" cy="2085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68" name="Google Shape;368;p30"/>
          <p:cNvSpPr/>
          <p:nvPr/>
        </p:nvSpPr>
        <p:spPr>
          <a:xfrm>
            <a:off x="4668200" y="1973450"/>
            <a:ext cx="208500" cy="2085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369" name="Google Shape;369;p30"/>
          <p:cNvCxnSpPr>
            <a:stCxn id="368" idx="6"/>
          </p:cNvCxnSpPr>
          <p:nvPr/>
        </p:nvCxnSpPr>
        <p:spPr>
          <a:xfrm>
            <a:off x="4876700" y="2077700"/>
            <a:ext cx="795600" cy="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0" name="Google Shape;370;p30"/>
          <p:cNvSpPr/>
          <p:nvPr/>
        </p:nvSpPr>
        <p:spPr>
          <a:xfrm>
            <a:off x="5672300" y="1973450"/>
            <a:ext cx="208500" cy="2085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371" name="Google Shape;371;p30"/>
          <p:cNvCxnSpPr>
            <a:stCxn id="370" idx="2"/>
          </p:cNvCxnSpPr>
          <p:nvPr/>
        </p:nvCxnSpPr>
        <p:spPr>
          <a:xfrm flipH="1" rot="10800000">
            <a:off x="5672300" y="2072900"/>
            <a:ext cx="1029600" cy="48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2" name="Google Shape;372;p30"/>
          <p:cNvSpPr/>
          <p:nvPr/>
        </p:nvSpPr>
        <p:spPr>
          <a:xfrm>
            <a:off x="6680550" y="1973450"/>
            <a:ext cx="208500" cy="2085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373" name="Google Shape;373;p30"/>
          <p:cNvCxnSpPr>
            <a:stCxn id="372" idx="6"/>
          </p:cNvCxnSpPr>
          <p:nvPr/>
        </p:nvCxnSpPr>
        <p:spPr>
          <a:xfrm flipH="1" rot="10800000">
            <a:off x="6889050" y="2068100"/>
            <a:ext cx="799800" cy="96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4" name="Google Shape;374;p30"/>
          <p:cNvSpPr/>
          <p:nvPr/>
        </p:nvSpPr>
        <p:spPr>
          <a:xfrm>
            <a:off x="7665225" y="1973450"/>
            <a:ext cx="208500" cy="2085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375" name="Google Shape;375;p30"/>
          <p:cNvCxnSpPr/>
          <p:nvPr/>
        </p:nvCxnSpPr>
        <p:spPr>
          <a:xfrm>
            <a:off x="3743225" y="1637375"/>
            <a:ext cx="506400" cy="6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6" name="Google Shape;376;p30"/>
          <p:cNvSpPr/>
          <p:nvPr/>
        </p:nvSpPr>
        <p:spPr>
          <a:xfrm>
            <a:off x="2754700" y="4140325"/>
            <a:ext cx="5220000" cy="5562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00A259"/>
          </a:solidFill>
          <a:ln cap="flat" cmpd="sng" w="9525">
            <a:solidFill>
              <a:srgbClr val="00A2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77" name="Google Shape;377;p30"/>
          <p:cNvSpPr/>
          <p:nvPr/>
        </p:nvSpPr>
        <p:spPr>
          <a:xfrm rot="5400000">
            <a:off x="3901163" y="2397425"/>
            <a:ext cx="3027300" cy="5562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00A259"/>
          </a:solidFill>
          <a:ln cap="flat" cmpd="sng" w="9525">
            <a:solidFill>
              <a:srgbClr val="00A2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78" name="Google Shape;378;p30"/>
          <p:cNvSpPr txBox="1"/>
          <p:nvPr/>
        </p:nvSpPr>
        <p:spPr>
          <a:xfrm>
            <a:off x="4722200" y="4176625"/>
            <a:ext cx="1382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Pivot</a:t>
            </a:r>
            <a:endParaRPr sz="1000">
              <a:solidFill>
                <a:srgbClr val="FFFFFF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79" name="Google Shape;379;p30"/>
          <p:cNvSpPr txBox="1"/>
          <p:nvPr/>
        </p:nvSpPr>
        <p:spPr>
          <a:xfrm rot="5399254">
            <a:off x="4730960" y="2529200"/>
            <a:ext cx="1382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Drill</a:t>
            </a:r>
            <a:endParaRPr sz="1000">
              <a:solidFill>
                <a:srgbClr val="FFFFFF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1"/>
          <p:cNvSpPr/>
          <p:nvPr/>
        </p:nvSpPr>
        <p:spPr>
          <a:xfrm>
            <a:off x="304800" y="3815250"/>
            <a:ext cx="2631300" cy="1064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EFEFEF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85" name="Google Shape;385;p31"/>
          <p:cNvSpPr/>
          <p:nvPr/>
        </p:nvSpPr>
        <p:spPr>
          <a:xfrm>
            <a:off x="304800" y="2460200"/>
            <a:ext cx="2631300" cy="1064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EFEFEF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86" name="Google Shape;386;p31"/>
          <p:cNvSpPr/>
          <p:nvPr/>
        </p:nvSpPr>
        <p:spPr>
          <a:xfrm>
            <a:off x="304800" y="1105150"/>
            <a:ext cx="2631300" cy="1064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EFEFEF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87" name="Google Shape;387;p31"/>
          <p:cNvSpPr txBox="1"/>
          <p:nvPr>
            <p:ph type="title"/>
          </p:nvPr>
        </p:nvSpPr>
        <p:spPr>
          <a:xfrm>
            <a:off x="305475" y="169650"/>
            <a:ext cx="8717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A259"/>
                </a:solidFill>
              </a:rPr>
              <a:t>Why OTel Now: The Game Has Changed</a:t>
            </a:r>
            <a:endParaRPr b="1">
              <a:solidFill>
                <a:srgbClr val="00A259"/>
              </a:solidFill>
            </a:endParaRPr>
          </a:p>
        </p:txBody>
      </p:sp>
      <p:sp>
        <p:nvSpPr>
          <p:cNvPr id="388" name="Google Shape;388;p31"/>
          <p:cNvSpPr/>
          <p:nvPr/>
        </p:nvSpPr>
        <p:spPr>
          <a:xfrm>
            <a:off x="2935925" y="1044450"/>
            <a:ext cx="1206000" cy="1206000"/>
          </a:xfrm>
          <a:prstGeom prst="roundRect">
            <a:avLst>
              <a:gd fmla="val 7823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89" name="Google Shape;389;p31"/>
          <p:cNvSpPr/>
          <p:nvPr/>
        </p:nvSpPr>
        <p:spPr>
          <a:xfrm>
            <a:off x="2935925" y="2389550"/>
            <a:ext cx="1206000" cy="1206000"/>
          </a:xfrm>
          <a:prstGeom prst="roundRect">
            <a:avLst>
              <a:gd fmla="val 7823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90" name="Google Shape;390;p31"/>
          <p:cNvSpPr/>
          <p:nvPr/>
        </p:nvSpPr>
        <p:spPr>
          <a:xfrm>
            <a:off x="2935925" y="3734650"/>
            <a:ext cx="1206000" cy="1206000"/>
          </a:xfrm>
          <a:prstGeom prst="roundRect">
            <a:avLst>
              <a:gd fmla="val 7823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391" name="Google Shape;391;p31"/>
          <p:cNvGrpSpPr/>
          <p:nvPr/>
        </p:nvGrpSpPr>
        <p:grpSpPr>
          <a:xfrm>
            <a:off x="3170400" y="1188028"/>
            <a:ext cx="737086" cy="671839"/>
            <a:chOff x="4053965" y="1289087"/>
            <a:chExt cx="961500" cy="876388"/>
          </a:xfrm>
        </p:grpSpPr>
        <p:sp>
          <p:nvSpPr>
            <p:cNvPr id="392" name="Google Shape;392;p31"/>
            <p:cNvSpPr/>
            <p:nvPr/>
          </p:nvSpPr>
          <p:spPr>
            <a:xfrm>
              <a:off x="4053965" y="1522875"/>
              <a:ext cx="961500" cy="642600"/>
            </a:xfrm>
            <a:prstGeom prst="roundRect">
              <a:avLst>
                <a:gd fmla="val 7823" name="adj"/>
              </a:avLst>
            </a:prstGeom>
            <a:solidFill>
              <a:srgbClr val="FFFFFF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cxnSp>
          <p:nvCxnSpPr>
            <p:cNvPr id="393" name="Google Shape;393;p31"/>
            <p:cNvCxnSpPr/>
            <p:nvPr/>
          </p:nvCxnSpPr>
          <p:spPr>
            <a:xfrm>
              <a:off x="4187600" y="1647450"/>
              <a:ext cx="6942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4" name="Google Shape;394;p31"/>
            <p:cNvCxnSpPr/>
            <p:nvPr/>
          </p:nvCxnSpPr>
          <p:spPr>
            <a:xfrm>
              <a:off x="4187600" y="1799850"/>
              <a:ext cx="6942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" name="Google Shape;395;p31"/>
            <p:cNvCxnSpPr/>
            <p:nvPr/>
          </p:nvCxnSpPr>
          <p:spPr>
            <a:xfrm>
              <a:off x="4187600" y="1952250"/>
              <a:ext cx="6942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6" name="Google Shape;396;p31"/>
            <p:cNvSpPr/>
            <p:nvPr/>
          </p:nvSpPr>
          <p:spPr>
            <a:xfrm rot="-5400000">
              <a:off x="4096538" y="1463087"/>
              <a:ext cx="876300" cy="528300"/>
            </a:xfrm>
            <a:prstGeom prst="roundRect">
              <a:avLst>
                <a:gd fmla="val 7823" name="adj"/>
              </a:avLst>
            </a:prstGeom>
            <a:solidFill>
              <a:srgbClr val="FFFFFF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cxnSp>
          <p:nvCxnSpPr>
            <p:cNvPr id="397" name="Google Shape;397;p31"/>
            <p:cNvCxnSpPr/>
            <p:nvPr/>
          </p:nvCxnSpPr>
          <p:spPr>
            <a:xfrm>
              <a:off x="4350200" y="1409025"/>
              <a:ext cx="3690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" name="Google Shape;398;p31"/>
            <p:cNvCxnSpPr/>
            <p:nvPr/>
          </p:nvCxnSpPr>
          <p:spPr>
            <a:xfrm>
              <a:off x="4350200" y="1528238"/>
              <a:ext cx="3690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" name="Google Shape;399;p31"/>
            <p:cNvCxnSpPr/>
            <p:nvPr/>
          </p:nvCxnSpPr>
          <p:spPr>
            <a:xfrm>
              <a:off x="4350200" y="1647450"/>
              <a:ext cx="3690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00" name="Google Shape;400;p31"/>
          <p:cNvGrpSpPr/>
          <p:nvPr/>
        </p:nvGrpSpPr>
        <p:grpSpPr>
          <a:xfrm>
            <a:off x="3118029" y="2477189"/>
            <a:ext cx="841821" cy="841833"/>
            <a:chOff x="3965235" y="2093075"/>
            <a:chExt cx="1754524" cy="1754550"/>
          </a:xfrm>
        </p:grpSpPr>
        <p:sp>
          <p:nvSpPr>
            <p:cNvPr id="401" name="Google Shape;401;p31"/>
            <p:cNvSpPr/>
            <p:nvPr/>
          </p:nvSpPr>
          <p:spPr>
            <a:xfrm>
              <a:off x="4541675" y="2264100"/>
              <a:ext cx="613200" cy="1415075"/>
            </a:xfrm>
            <a:custGeom>
              <a:rect b="b" l="l" r="r" t="t"/>
              <a:pathLst>
                <a:path extrusionOk="0" h="56603" w="24528">
                  <a:moveTo>
                    <a:pt x="1078" y="4582"/>
                  </a:moveTo>
                  <a:lnTo>
                    <a:pt x="8356" y="0"/>
                  </a:lnTo>
                  <a:lnTo>
                    <a:pt x="24258" y="9703"/>
                  </a:lnTo>
                  <a:lnTo>
                    <a:pt x="24528" y="51481"/>
                  </a:lnTo>
                  <a:lnTo>
                    <a:pt x="16172" y="56603"/>
                  </a:lnTo>
                  <a:lnTo>
                    <a:pt x="0" y="47438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402" name="Google Shape;402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65235" y="2093075"/>
              <a:ext cx="1754524" cy="17545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03" name="Google Shape;403;p31"/>
          <p:cNvSpPr txBox="1"/>
          <p:nvPr/>
        </p:nvSpPr>
        <p:spPr>
          <a:xfrm>
            <a:off x="2875275" y="1850250"/>
            <a:ext cx="132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On-Premises</a:t>
            </a:r>
            <a:endParaRPr>
              <a:solidFill>
                <a:schemeClr val="dk2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04" name="Google Shape;404;p31"/>
          <p:cNvSpPr txBox="1"/>
          <p:nvPr/>
        </p:nvSpPr>
        <p:spPr>
          <a:xfrm>
            <a:off x="2936075" y="3179850"/>
            <a:ext cx="12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Monolithic</a:t>
            </a:r>
            <a:endParaRPr>
              <a:solidFill>
                <a:schemeClr val="dk2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05" name="Google Shape;405;p31"/>
          <p:cNvSpPr txBox="1"/>
          <p:nvPr/>
        </p:nvSpPr>
        <p:spPr>
          <a:xfrm>
            <a:off x="2936075" y="4551450"/>
            <a:ext cx="12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Waterfall</a:t>
            </a:r>
            <a:endParaRPr>
              <a:solidFill>
                <a:schemeClr val="dk2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06" name="Google Shape;406;p31"/>
          <p:cNvSpPr/>
          <p:nvPr/>
        </p:nvSpPr>
        <p:spPr>
          <a:xfrm>
            <a:off x="3202925" y="3879450"/>
            <a:ext cx="672000" cy="6720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407" name="Google Shape;407;p31"/>
          <p:cNvGrpSpPr/>
          <p:nvPr/>
        </p:nvGrpSpPr>
        <p:grpSpPr>
          <a:xfrm>
            <a:off x="3350591" y="4076676"/>
            <a:ext cx="376962" cy="277554"/>
            <a:chOff x="3539851" y="2851912"/>
            <a:chExt cx="1143349" cy="841837"/>
          </a:xfrm>
        </p:grpSpPr>
        <p:sp>
          <p:nvSpPr>
            <p:cNvPr id="408" name="Google Shape;408;p31"/>
            <p:cNvSpPr/>
            <p:nvPr/>
          </p:nvSpPr>
          <p:spPr>
            <a:xfrm>
              <a:off x="3539851" y="2851912"/>
              <a:ext cx="853692" cy="841837"/>
            </a:xfrm>
            <a:custGeom>
              <a:rect b="b" l="l" r="r" t="t"/>
              <a:pathLst>
                <a:path extrusionOk="0" h="76548" w="77626">
                  <a:moveTo>
                    <a:pt x="0" y="0"/>
                  </a:moveTo>
                  <a:lnTo>
                    <a:pt x="25875" y="0"/>
                  </a:lnTo>
                  <a:lnTo>
                    <a:pt x="25875" y="25606"/>
                  </a:lnTo>
                  <a:lnTo>
                    <a:pt x="52020" y="25606"/>
                  </a:lnTo>
                  <a:lnTo>
                    <a:pt x="52020" y="52020"/>
                  </a:lnTo>
                  <a:lnTo>
                    <a:pt x="77626" y="52020"/>
                  </a:lnTo>
                  <a:lnTo>
                    <a:pt x="77626" y="76548"/>
                  </a:ln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409" name="Google Shape;409;p31"/>
            <p:cNvCxnSpPr/>
            <p:nvPr/>
          </p:nvCxnSpPr>
          <p:spPr>
            <a:xfrm>
              <a:off x="4406900" y="3685900"/>
              <a:ext cx="2763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10" name="Google Shape;410;p31"/>
          <p:cNvSpPr txBox="1"/>
          <p:nvPr/>
        </p:nvSpPr>
        <p:spPr>
          <a:xfrm>
            <a:off x="205450" y="3920525"/>
            <a:ext cx="2631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1-2 Releases Per Year</a:t>
            </a:r>
            <a:endParaRPr sz="2000">
              <a:solidFill>
                <a:schemeClr val="dk2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11" name="Google Shape;411;p31"/>
          <p:cNvSpPr txBox="1"/>
          <p:nvPr/>
        </p:nvSpPr>
        <p:spPr>
          <a:xfrm>
            <a:off x="180050" y="1239175"/>
            <a:ext cx="267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Static Infrastructure</a:t>
            </a:r>
            <a:endParaRPr sz="2000">
              <a:solidFill>
                <a:schemeClr val="dk2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12" name="Google Shape;412;p31"/>
          <p:cNvSpPr txBox="1"/>
          <p:nvPr/>
        </p:nvSpPr>
        <p:spPr>
          <a:xfrm>
            <a:off x="179975" y="2600113"/>
            <a:ext cx="267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10s-100s Of Servers</a:t>
            </a:r>
            <a:endParaRPr sz="2000">
              <a:solidFill>
                <a:schemeClr val="dk2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13" name="Google Shape;413;p31"/>
          <p:cNvSpPr/>
          <p:nvPr/>
        </p:nvSpPr>
        <p:spPr>
          <a:xfrm>
            <a:off x="179850" y="4561900"/>
            <a:ext cx="471600" cy="46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414" name="Google Shape;414;p31"/>
          <p:cNvSpPr/>
          <p:nvPr/>
        </p:nvSpPr>
        <p:spPr>
          <a:xfrm rot="5400000">
            <a:off x="3784925" y="1504200"/>
            <a:ext cx="1199700" cy="333600"/>
          </a:xfrm>
          <a:prstGeom prst="triangl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415" name="Google Shape;415;p31"/>
          <p:cNvSpPr/>
          <p:nvPr/>
        </p:nvSpPr>
        <p:spPr>
          <a:xfrm rot="5400000">
            <a:off x="3784925" y="2825750"/>
            <a:ext cx="1199700" cy="333600"/>
          </a:xfrm>
          <a:prstGeom prst="triangl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416" name="Google Shape;416;p31"/>
          <p:cNvSpPr/>
          <p:nvPr/>
        </p:nvSpPr>
        <p:spPr>
          <a:xfrm rot="5400000">
            <a:off x="3784925" y="4180800"/>
            <a:ext cx="1199700" cy="333600"/>
          </a:xfrm>
          <a:prstGeom prst="triangl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417" name="Google Shape;417;p31"/>
          <p:cNvSpPr txBox="1"/>
          <p:nvPr/>
        </p:nvSpPr>
        <p:spPr>
          <a:xfrm>
            <a:off x="180175" y="1565725"/>
            <a:ext cx="267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Fixed Capacity</a:t>
            </a:r>
            <a:endParaRPr sz="18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418" name="Google Shape;418;p31"/>
          <p:cNvSpPr txBox="1"/>
          <p:nvPr/>
        </p:nvSpPr>
        <p:spPr>
          <a:xfrm>
            <a:off x="179975" y="2933513"/>
            <a:ext cx="267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Low Data Volumes</a:t>
            </a:r>
            <a:endParaRPr sz="18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419" name="Google Shape;419;p31"/>
          <p:cNvSpPr txBox="1"/>
          <p:nvPr/>
        </p:nvSpPr>
        <p:spPr>
          <a:xfrm>
            <a:off x="156850" y="4265138"/>
            <a:ext cx="267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Little Change</a:t>
            </a:r>
            <a:endParaRPr sz="18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420" name="Google Shape;420;p31"/>
          <p:cNvGrpSpPr/>
          <p:nvPr/>
        </p:nvGrpSpPr>
        <p:grpSpPr>
          <a:xfrm>
            <a:off x="4655575" y="1044450"/>
            <a:ext cx="4367200" cy="3896200"/>
            <a:chOff x="4655575" y="1044450"/>
            <a:chExt cx="4367200" cy="3896200"/>
          </a:xfrm>
        </p:grpSpPr>
        <p:sp>
          <p:nvSpPr>
            <p:cNvPr id="421" name="Google Shape;421;p31"/>
            <p:cNvSpPr/>
            <p:nvPr/>
          </p:nvSpPr>
          <p:spPr>
            <a:xfrm>
              <a:off x="5922375" y="3786400"/>
              <a:ext cx="2631300" cy="1064700"/>
            </a:xfrm>
            <a:prstGeom prst="rect">
              <a:avLst/>
            </a:prstGeom>
            <a:gradFill>
              <a:gsLst>
                <a:gs pos="0">
                  <a:srgbClr val="D9EAD3"/>
                </a:gs>
                <a:gs pos="100000">
                  <a:srgbClr val="FFFFFF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5922375" y="2475575"/>
              <a:ext cx="2631300" cy="1064700"/>
            </a:xfrm>
            <a:prstGeom prst="rect">
              <a:avLst/>
            </a:prstGeom>
            <a:gradFill>
              <a:gsLst>
                <a:gs pos="0">
                  <a:srgbClr val="D9EAD3"/>
                </a:gs>
                <a:gs pos="100000">
                  <a:srgbClr val="FFFFFF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5922375" y="1115100"/>
              <a:ext cx="2631300" cy="1064700"/>
            </a:xfrm>
            <a:prstGeom prst="rect">
              <a:avLst/>
            </a:prstGeom>
            <a:gradFill>
              <a:gsLst>
                <a:gs pos="0">
                  <a:srgbClr val="D9EAD3"/>
                </a:gs>
                <a:gs pos="100000">
                  <a:srgbClr val="FFFFFF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716325" y="1044450"/>
              <a:ext cx="1206000" cy="1206000"/>
            </a:xfrm>
            <a:prstGeom prst="roundRect">
              <a:avLst>
                <a:gd fmla="val 7823" name="adj"/>
              </a:avLst>
            </a:prstGeom>
            <a:solidFill>
              <a:srgbClr val="00A259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716325" y="2389550"/>
              <a:ext cx="1206000" cy="1206000"/>
            </a:xfrm>
            <a:prstGeom prst="roundRect">
              <a:avLst>
                <a:gd fmla="val 7823" name="adj"/>
              </a:avLst>
            </a:prstGeom>
            <a:solidFill>
              <a:srgbClr val="35A65D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716325" y="3734650"/>
              <a:ext cx="1206000" cy="1206000"/>
            </a:xfrm>
            <a:prstGeom prst="roundRect">
              <a:avLst>
                <a:gd fmla="val 7823" name="adj"/>
              </a:avLst>
            </a:prstGeom>
            <a:solidFill>
              <a:srgbClr val="00A259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427" name="Google Shape;427;p31"/>
            <p:cNvSpPr txBox="1"/>
            <p:nvPr/>
          </p:nvSpPr>
          <p:spPr>
            <a:xfrm>
              <a:off x="4655575" y="1829250"/>
              <a:ext cx="13275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Cloud</a:t>
              </a:r>
              <a:endParaRPr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428" name="Google Shape;428;p31"/>
            <p:cNvSpPr txBox="1"/>
            <p:nvPr/>
          </p:nvSpPr>
          <p:spPr>
            <a:xfrm>
              <a:off x="4655575" y="3158850"/>
              <a:ext cx="13275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Microservices</a:t>
              </a:r>
              <a:endParaRPr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429" name="Google Shape;429;p31"/>
            <p:cNvSpPr txBox="1"/>
            <p:nvPr/>
          </p:nvSpPr>
          <p:spPr>
            <a:xfrm>
              <a:off x="4716375" y="4530450"/>
              <a:ext cx="1206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CI/CD</a:t>
              </a:r>
              <a:endParaRPr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pic>
          <p:nvPicPr>
            <p:cNvPr id="430" name="Google Shape;430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8413" y="1105138"/>
              <a:ext cx="841825" cy="8376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1" name="Google Shape;431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028500" y="3924625"/>
              <a:ext cx="581650" cy="581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3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898413" y="2536666"/>
              <a:ext cx="841825" cy="6040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33" name="Google Shape;433;p31"/>
            <p:cNvSpPr txBox="1"/>
            <p:nvPr/>
          </p:nvSpPr>
          <p:spPr>
            <a:xfrm>
              <a:off x="6017975" y="3920525"/>
              <a:ext cx="30048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1-200 Releases Per Year</a:t>
              </a:r>
              <a:endParaRPr sz="20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434" name="Google Shape;434;p31"/>
            <p:cNvSpPr txBox="1"/>
            <p:nvPr/>
          </p:nvSpPr>
          <p:spPr>
            <a:xfrm>
              <a:off x="6017975" y="1239175"/>
              <a:ext cx="30048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Elastic Infrastructure</a:t>
              </a:r>
              <a:endParaRPr sz="20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435" name="Google Shape;435;p31"/>
            <p:cNvSpPr txBox="1"/>
            <p:nvPr/>
          </p:nvSpPr>
          <p:spPr>
            <a:xfrm>
              <a:off x="6017975" y="2600113"/>
              <a:ext cx="30048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2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100s-1000s Of Servers</a:t>
              </a:r>
              <a:endParaRPr sz="20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436" name="Google Shape;436;p31"/>
            <p:cNvSpPr txBox="1"/>
            <p:nvPr/>
          </p:nvSpPr>
          <p:spPr>
            <a:xfrm>
              <a:off x="6017975" y="1565713"/>
              <a:ext cx="2679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Figtree"/>
                  <a:ea typeface="Figtree"/>
                  <a:cs typeface="Figtree"/>
                  <a:sym typeface="Figtree"/>
                </a:rPr>
                <a:t>Unlimited Capacity</a:t>
              </a:r>
              <a:endParaRPr sz="18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437" name="Google Shape;437;p31"/>
            <p:cNvSpPr txBox="1"/>
            <p:nvPr/>
          </p:nvSpPr>
          <p:spPr>
            <a:xfrm>
              <a:off x="6017975" y="2933500"/>
              <a:ext cx="2679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Figtree"/>
                  <a:ea typeface="Figtree"/>
                  <a:cs typeface="Figtree"/>
                  <a:sym typeface="Figtree"/>
                </a:rPr>
                <a:t>High Data Volumes</a:t>
              </a:r>
              <a:endParaRPr sz="18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438" name="Google Shape;438;p31"/>
            <p:cNvSpPr txBox="1"/>
            <p:nvPr/>
          </p:nvSpPr>
          <p:spPr>
            <a:xfrm>
              <a:off x="6017975" y="4265125"/>
              <a:ext cx="2679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Figtree"/>
                  <a:ea typeface="Figtree"/>
                  <a:cs typeface="Figtree"/>
                  <a:sym typeface="Figtree"/>
                </a:rPr>
                <a:t>Lots Of Change</a:t>
              </a:r>
              <a:endParaRPr sz="18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Google Shape;443;p32"/>
          <p:cNvPicPr preferRelativeResize="0"/>
          <p:nvPr/>
        </p:nvPicPr>
        <p:blipFill rotWithShape="1">
          <a:blip r:embed="rId3">
            <a:alphaModFix/>
          </a:blip>
          <a:srcRect b="20201" l="0" r="0" t="2750"/>
          <a:stretch/>
        </p:blipFill>
        <p:spPr>
          <a:xfrm>
            <a:off x="399550" y="0"/>
            <a:ext cx="834489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33"/>
          <p:cNvPicPr preferRelativeResize="0"/>
          <p:nvPr/>
        </p:nvPicPr>
        <p:blipFill rotWithShape="1">
          <a:blip r:embed="rId3">
            <a:alphaModFix/>
          </a:blip>
          <a:srcRect b="0" l="0" r="31497" t="0"/>
          <a:stretch/>
        </p:blipFill>
        <p:spPr>
          <a:xfrm>
            <a:off x="0" y="0"/>
            <a:ext cx="4698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33"/>
          <p:cNvPicPr preferRelativeResize="0"/>
          <p:nvPr/>
        </p:nvPicPr>
        <p:blipFill rotWithShape="1">
          <a:blip r:embed="rId4">
            <a:alphaModFix/>
          </a:blip>
          <a:srcRect b="0" l="42879" r="0" t="0"/>
          <a:stretch/>
        </p:blipFill>
        <p:spPr>
          <a:xfrm>
            <a:off x="4738721" y="0"/>
            <a:ext cx="440527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2950"/>
            <a:ext cx="8839200" cy="4070471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34"/>
          <p:cNvSpPr txBox="1"/>
          <p:nvPr>
            <p:ph type="title"/>
          </p:nvPr>
        </p:nvSpPr>
        <p:spPr>
          <a:xfrm>
            <a:off x="352193" y="-6"/>
            <a:ext cx="84396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2002</a:t>
            </a:r>
            <a:endParaRPr b="1"/>
          </a:p>
        </p:txBody>
      </p:sp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5"/>
          <p:cNvSpPr txBox="1"/>
          <p:nvPr>
            <p:ph type="title"/>
          </p:nvPr>
        </p:nvSpPr>
        <p:spPr>
          <a:xfrm>
            <a:off x="352193" y="-6"/>
            <a:ext cx="84396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 Years Later</a:t>
            </a:r>
            <a:endParaRPr/>
          </a:p>
        </p:txBody>
      </p:sp>
      <p:pic>
        <p:nvPicPr>
          <p:cNvPr descr="Powered by Google AI" id="461" name="Google Shape;461;p35" title="Google | Cloud - 2024 - MLB Statcast: Smarter Stats, Sizzling Insights (Scorcher)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38" y="885309"/>
            <a:ext cx="7570125" cy="425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6"/>
          <p:cNvSpPr txBox="1"/>
          <p:nvPr>
            <p:ph idx="1" type="body"/>
          </p:nvPr>
        </p:nvSpPr>
        <p:spPr>
          <a:xfrm>
            <a:off x="2209800" y="1844275"/>
            <a:ext cx="5415600" cy="32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/>
              <a:t>Your Online Service Is Your Business, </a:t>
            </a:r>
            <a:r>
              <a:rPr lang="en" sz="2400">
                <a:latin typeface="Figtree SemiBold"/>
                <a:ea typeface="Figtree SemiBold"/>
                <a:cs typeface="Figtree SemiBold"/>
                <a:sym typeface="Figtree SemiBold"/>
              </a:rPr>
              <a:t>Customer Experience</a:t>
            </a:r>
            <a:r>
              <a:rPr lang="en" sz="2400"/>
              <a:t> Is King</a:t>
            </a:r>
            <a:endParaRPr sz="2400"/>
          </a:p>
        </p:txBody>
      </p:sp>
      <p:sp>
        <p:nvSpPr>
          <p:cNvPr id="467" name="Google Shape;467;p36"/>
          <p:cNvSpPr txBox="1"/>
          <p:nvPr>
            <p:ph type="title"/>
          </p:nvPr>
        </p:nvSpPr>
        <p:spPr>
          <a:xfrm>
            <a:off x="305475" y="169650"/>
            <a:ext cx="8145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Promise of Observability</a:t>
            </a:r>
            <a:endParaRPr/>
          </a:p>
        </p:txBody>
      </p:sp>
      <p:sp>
        <p:nvSpPr>
          <p:cNvPr id="468" name="Google Shape;468;p36"/>
          <p:cNvSpPr txBox="1"/>
          <p:nvPr/>
        </p:nvSpPr>
        <p:spPr>
          <a:xfrm>
            <a:off x="2209800" y="2931250"/>
            <a:ext cx="69342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Observability</a:t>
            </a:r>
            <a:r>
              <a:rPr lang="en" sz="24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 Is Required To Drive A Great Customer Experience</a:t>
            </a:r>
            <a:endParaRPr i="1" sz="24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469" name="Google Shape;469;p36"/>
          <p:cNvPicPr preferRelativeResize="0"/>
          <p:nvPr/>
        </p:nvPicPr>
        <p:blipFill rotWithShape="1">
          <a:blip r:embed="rId3">
            <a:alphaModFix/>
          </a:blip>
          <a:srcRect b="9180" l="24989" r="28827" t="10355"/>
          <a:stretch/>
        </p:blipFill>
        <p:spPr>
          <a:xfrm>
            <a:off x="609050" y="1991000"/>
            <a:ext cx="1024876" cy="1854225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36"/>
          <p:cNvSpPr/>
          <p:nvPr/>
        </p:nvSpPr>
        <p:spPr>
          <a:xfrm>
            <a:off x="2086825" y="2019875"/>
            <a:ext cx="46800" cy="653700"/>
          </a:xfrm>
          <a:prstGeom prst="rect">
            <a:avLst/>
          </a:prstGeom>
          <a:solidFill>
            <a:srgbClr val="35A65D"/>
          </a:solidFill>
          <a:ln cap="flat" cmpd="sng" w="9525">
            <a:solidFill>
              <a:srgbClr val="35A6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471" name="Google Shape;471;p36"/>
          <p:cNvSpPr/>
          <p:nvPr/>
        </p:nvSpPr>
        <p:spPr>
          <a:xfrm>
            <a:off x="2086825" y="3105050"/>
            <a:ext cx="46800" cy="653700"/>
          </a:xfrm>
          <a:prstGeom prst="rect">
            <a:avLst/>
          </a:prstGeom>
          <a:solidFill>
            <a:srgbClr val="35A65D"/>
          </a:solidFill>
          <a:ln cap="flat" cmpd="sng" w="9525">
            <a:solidFill>
              <a:srgbClr val="35A6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7"/>
          <p:cNvSpPr txBox="1"/>
          <p:nvPr>
            <p:ph type="title"/>
          </p:nvPr>
        </p:nvSpPr>
        <p:spPr>
          <a:xfrm>
            <a:off x="305475" y="169650"/>
            <a:ext cx="8145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Observability w/o OTel</a:t>
            </a:r>
            <a:endParaRPr/>
          </a:p>
        </p:txBody>
      </p:sp>
      <p:pic>
        <p:nvPicPr>
          <p:cNvPr id="477" name="Google Shape;47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649" y="2423650"/>
            <a:ext cx="1293125" cy="997675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37"/>
          <p:cNvSpPr/>
          <p:nvPr/>
        </p:nvSpPr>
        <p:spPr>
          <a:xfrm>
            <a:off x="1874350" y="1727125"/>
            <a:ext cx="31800" cy="2227500"/>
          </a:xfrm>
          <a:prstGeom prst="rect">
            <a:avLst/>
          </a:prstGeom>
          <a:solidFill>
            <a:srgbClr val="35A65D"/>
          </a:solidFill>
          <a:ln cap="flat" cmpd="sng" w="9525">
            <a:solidFill>
              <a:srgbClr val="35A6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479" name="Google Shape;479;p37"/>
          <p:cNvSpPr txBox="1"/>
          <p:nvPr/>
        </p:nvSpPr>
        <p:spPr>
          <a:xfrm>
            <a:off x="1998350" y="1556925"/>
            <a:ext cx="69180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n" sz="24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What’s getting in the way</a:t>
            </a:r>
            <a:r>
              <a:rPr lang="en" sz="24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: Multi-format data, multi-agent collection, vendor dependency</a:t>
            </a:r>
            <a:br>
              <a:rPr lang="en" sz="24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</a:br>
            <a:r>
              <a:rPr lang="en" sz="24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= </a:t>
            </a:r>
            <a:r>
              <a:rPr i="1" lang="en" sz="24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Operational inefficiency, higher MTTR, less time spent on IP </a:t>
            </a:r>
            <a:endParaRPr sz="24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480" name="Google Shape;480;p37"/>
          <p:cNvSpPr txBox="1"/>
          <p:nvPr/>
        </p:nvSpPr>
        <p:spPr>
          <a:xfrm>
            <a:off x="1959438" y="3421325"/>
            <a:ext cx="69180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n" sz="24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Business Impact</a:t>
            </a:r>
            <a:r>
              <a:rPr lang="en" sz="24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: Lower CSAT, customer churn, OpE</a:t>
            </a:r>
            <a:r>
              <a:rPr lang="en" sz="24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x </a:t>
            </a:r>
            <a:r>
              <a:rPr b="1" lang="en" sz="2400">
                <a:solidFill>
                  <a:schemeClr val="dk2"/>
                </a:solidFill>
                <a:highlight>
                  <a:srgbClr val="FFFFFF"/>
                </a:highlight>
                <a:latin typeface="Figtree"/>
                <a:ea typeface="Figtree"/>
                <a:cs typeface="Figtree"/>
                <a:sym typeface="Figtree"/>
              </a:rPr>
              <a:t>↑ </a:t>
            </a:r>
            <a:r>
              <a:rPr lang="en" sz="2400">
                <a:solidFill>
                  <a:schemeClr val="dk2"/>
                </a:solidFill>
                <a:highlight>
                  <a:srgbClr val="FFFFFF"/>
                </a:highlight>
                <a:latin typeface="Figtree"/>
                <a:ea typeface="Figtree"/>
                <a:cs typeface="Figtree"/>
                <a:sym typeface="Figtree"/>
              </a:rPr>
              <a:t>Innovation</a:t>
            </a:r>
            <a:r>
              <a:rPr b="1" lang="en" sz="2400">
                <a:solidFill>
                  <a:schemeClr val="dk2"/>
                </a:solidFill>
                <a:highlight>
                  <a:srgbClr val="FFFFFF"/>
                </a:highlight>
                <a:latin typeface="Figtree"/>
                <a:ea typeface="Figtree"/>
                <a:cs typeface="Figtree"/>
                <a:sym typeface="Figtree"/>
              </a:rPr>
              <a:t> ↓</a:t>
            </a:r>
            <a:endParaRPr sz="24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8"/>
          <p:cNvSpPr txBox="1"/>
          <p:nvPr>
            <p:ph idx="12" type="sldNum"/>
          </p:nvPr>
        </p:nvSpPr>
        <p:spPr>
          <a:xfrm>
            <a:off x="8490340" y="4697524"/>
            <a:ext cx="3015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6" name="Google Shape;486;p38"/>
          <p:cNvSpPr txBox="1"/>
          <p:nvPr>
            <p:ph type="title"/>
          </p:nvPr>
        </p:nvSpPr>
        <p:spPr>
          <a:xfrm>
            <a:off x="352193" y="538369"/>
            <a:ext cx="84396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5540"/>
              <a:t>How </a:t>
            </a:r>
            <a:r>
              <a:rPr b="1" lang="en" sz="5540"/>
              <a:t>OpenTelemetry Helps</a:t>
            </a:r>
            <a:endParaRPr b="1" sz="5540"/>
          </a:p>
        </p:txBody>
      </p:sp>
      <p:sp>
        <p:nvSpPr>
          <p:cNvPr id="487" name="Google Shape;487;p38"/>
          <p:cNvSpPr txBox="1"/>
          <p:nvPr>
            <p:ph idx="1" type="body"/>
          </p:nvPr>
        </p:nvSpPr>
        <p:spPr>
          <a:xfrm>
            <a:off x="2766300" y="2321750"/>
            <a:ext cx="5560500" cy="2083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8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Data Formatting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Tooling S</a:t>
            </a:r>
            <a:r>
              <a:rPr lang="en"/>
              <a:t>implification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Vendor Neutrality</a:t>
            </a:r>
            <a:endParaRPr/>
          </a:p>
        </p:txBody>
      </p:sp>
      <p:sp>
        <p:nvSpPr>
          <p:cNvPr id="488" name="Google Shape;488;p38"/>
          <p:cNvSpPr txBox="1"/>
          <p:nvPr/>
        </p:nvSpPr>
        <p:spPr>
          <a:xfrm>
            <a:off x="1187100" y="4179750"/>
            <a:ext cx="67698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2"/>
                </a:solidFill>
              </a:rPr>
              <a:t>Yeahhhhh, these means we are going back to the white board</a:t>
            </a:r>
            <a:endParaRPr i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9"/>
          <p:cNvSpPr txBox="1"/>
          <p:nvPr>
            <p:ph type="title"/>
          </p:nvPr>
        </p:nvSpPr>
        <p:spPr>
          <a:xfrm>
            <a:off x="1120650" y="732975"/>
            <a:ext cx="6902700" cy="3856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340"/>
              <a:t>Data Formatting:</a:t>
            </a:r>
            <a:endParaRPr b="1" sz="334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340">
                <a:solidFill>
                  <a:schemeClr val="dk1"/>
                </a:solidFill>
              </a:rPr>
              <a:t>Save time, f</a:t>
            </a:r>
            <a:r>
              <a:rPr lang="en" sz="3340">
                <a:solidFill>
                  <a:schemeClr val="dk1"/>
                </a:solidFill>
              </a:rPr>
              <a:t>ind context &amp; correlations faster</a:t>
            </a:r>
            <a:endParaRPr sz="334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34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340"/>
              <a:t>Tooling Simplification:</a:t>
            </a:r>
            <a:endParaRPr b="1" sz="334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40">
                <a:solidFill>
                  <a:schemeClr val="dk1"/>
                </a:solidFill>
              </a:rPr>
              <a:t>One agent to rule them all</a:t>
            </a:r>
            <a:endParaRPr sz="334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34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t/>
            </a:r>
            <a:endParaRPr sz="3340"/>
          </a:p>
        </p:txBody>
      </p:sp>
      <p:sp>
        <p:nvSpPr>
          <p:cNvPr id="494" name="Google Shape;494;p39"/>
          <p:cNvSpPr txBox="1"/>
          <p:nvPr>
            <p:ph idx="12" type="sldNum"/>
          </p:nvPr>
        </p:nvSpPr>
        <p:spPr>
          <a:xfrm>
            <a:off x="8490340" y="4697524"/>
            <a:ext cx="3015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4625" y="1454413"/>
            <a:ext cx="1887125" cy="358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22"/>
          <p:cNvCxnSpPr/>
          <p:nvPr/>
        </p:nvCxnSpPr>
        <p:spPr>
          <a:xfrm>
            <a:off x="974500" y="1454413"/>
            <a:ext cx="0" cy="253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05" name="Google Shape;105;p22"/>
          <p:cNvSpPr txBox="1"/>
          <p:nvPr/>
        </p:nvSpPr>
        <p:spPr>
          <a:xfrm>
            <a:off x="1068550" y="3787438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2021</a:t>
            </a:r>
            <a:endParaRPr sz="12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06" name="Google Shape;106;p22"/>
          <p:cNvSpPr txBox="1"/>
          <p:nvPr/>
        </p:nvSpPr>
        <p:spPr>
          <a:xfrm>
            <a:off x="1891075" y="3787438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2022</a:t>
            </a:r>
            <a:endParaRPr sz="12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07" name="Google Shape;107;p22"/>
          <p:cNvSpPr txBox="1"/>
          <p:nvPr/>
        </p:nvSpPr>
        <p:spPr>
          <a:xfrm>
            <a:off x="2713600" y="3787438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2023</a:t>
            </a:r>
            <a:endParaRPr sz="12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08" name="Google Shape;108;p22"/>
          <p:cNvSpPr txBox="1"/>
          <p:nvPr/>
        </p:nvSpPr>
        <p:spPr>
          <a:xfrm>
            <a:off x="3536125" y="3787438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2024</a:t>
            </a:r>
            <a:endParaRPr sz="12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09" name="Google Shape;109;p22"/>
          <p:cNvSpPr txBox="1"/>
          <p:nvPr/>
        </p:nvSpPr>
        <p:spPr>
          <a:xfrm>
            <a:off x="222100" y="1592238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100%</a:t>
            </a:r>
            <a:endParaRPr sz="12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10" name="Google Shape;110;p22"/>
          <p:cNvSpPr txBox="1"/>
          <p:nvPr/>
        </p:nvSpPr>
        <p:spPr>
          <a:xfrm>
            <a:off x="222100" y="2103054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75%</a:t>
            </a:r>
            <a:endParaRPr sz="12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11" name="Google Shape;111;p22"/>
          <p:cNvSpPr txBox="1"/>
          <p:nvPr/>
        </p:nvSpPr>
        <p:spPr>
          <a:xfrm>
            <a:off x="222100" y="2613871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50%</a:t>
            </a:r>
            <a:endParaRPr sz="12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12" name="Google Shape;112;p22"/>
          <p:cNvSpPr txBox="1"/>
          <p:nvPr/>
        </p:nvSpPr>
        <p:spPr>
          <a:xfrm>
            <a:off x="222100" y="3124688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25%</a:t>
            </a:r>
            <a:endParaRPr sz="12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13" name="Google Shape;113;p22"/>
          <p:cNvSpPr/>
          <p:nvPr/>
        </p:nvSpPr>
        <p:spPr>
          <a:xfrm>
            <a:off x="1127025" y="2911813"/>
            <a:ext cx="622500" cy="8418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14" name="Google Shape;114;p22"/>
          <p:cNvSpPr/>
          <p:nvPr/>
        </p:nvSpPr>
        <p:spPr>
          <a:xfrm>
            <a:off x="1949550" y="2556913"/>
            <a:ext cx="622500" cy="1196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15" name="Google Shape;115;p22"/>
          <p:cNvSpPr/>
          <p:nvPr/>
        </p:nvSpPr>
        <p:spPr>
          <a:xfrm>
            <a:off x="2772075" y="2336413"/>
            <a:ext cx="622500" cy="14172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16" name="Google Shape;116;p22"/>
          <p:cNvSpPr/>
          <p:nvPr/>
        </p:nvSpPr>
        <p:spPr>
          <a:xfrm>
            <a:off x="3594600" y="2118013"/>
            <a:ext cx="622500" cy="1635600"/>
          </a:xfrm>
          <a:prstGeom prst="rect">
            <a:avLst/>
          </a:prstGeom>
          <a:solidFill>
            <a:srgbClr val="049B6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583688" y="4098025"/>
            <a:ext cx="4209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% Of Companies That Take More Than 60 Minutes To Resolve An Incident In Distributed K8s Environments</a:t>
            </a:r>
            <a:endParaRPr sz="13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118" name="Google Shape;118;p22"/>
          <p:cNvCxnSpPr/>
          <p:nvPr/>
        </p:nvCxnSpPr>
        <p:spPr>
          <a:xfrm rot="10800000">
            <a:off x="760800" y="3763063"/>
            <a:ext cx="3741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19" name="Google Shape;119;p22"/>
          <p:cNvSpPr txBox="1"/>
          <p:nvPr/>
        </p:nvSpPr>
        <p:spPr>
          <a:xfrm>
            <a:off x="3529650" y="2145229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gtree"/>
                <a:ea typeface="Figtree"/>
                <a:cs typeface="Figtree"/>
                <a:sym typeface="Figtree"/>
              </a:rPr>
              <a:t>82%</a:t>
            </a:r>
            <a:endParaRPr sz="1200">
              <a:solidFill>
                <a:srgbClr val="FFFFFF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2707125" y="2336404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gtree"/>
                <a:ea typeface="Figtree"/>
                <a:cs typeface="Figtree"/>
                <a:sym typeface="Figtree"/>
              </a:rPr>
              <a:t>74%</a:t>
            </a:r>
            <a:endParaRPr sz="1200">
              <a:solidFill>
                <a:srgbClr val="FFFFFF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1884600" y="2556904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gtree"/>
                <a:ea typeface="Figtree"/>
                <a:cs typeface="Figtree"/>
                <a:sym typeface="Figtree"/>
              </a:rPr>
              <a:t>64%</a:t>
            </a:r>
            <a:endParaRPr sz="1200">
              <a:solidFill>
                <a:srgbClr val="FFFFFF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1062075" y="2926204"/>
            <a:ext cx="75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Figtree"/>
                <a:ea typeface="Figtree"/>
                <a:cs typeface="Figtree"/>
                <a:sym typeface="Figtree"/>
              </a:rPr>
              <a:t>48%</a:t>
            </a:r>
            <a:endParaRPr sz="1200">
              <a:solidFill>
                <a:srgbClr val="66666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3" name="Google Shape;123;p22"/>
          <p:cNvSpPr txBox="1"/>
          <p:nvPr/>
        </p:nvSpPr>
        <p:spPr>
          <a:xfrm>
            <a:off x="4617225" y="4821650"/>
            <a:ext cx="4536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Figtree"/>
                <a:ea typeface="Figtree"/>
                <a:cs typeface="Figtree"/>
                <a:sym typeface="Figtree"/>
              </a:rPr>
              <a:t>Source: CNCF Annual Survey</a:t>
            </a:r>
            <a:endParaRPr sz="900"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1175" y="1217450"/>
            <a:ext cx="3269461" cy="350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648712"/>
            <a:ext cx="9144003" cy="54917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/>
        </p:nvSpPr>
        <p:spPr>
          <a:xfrm>
            <a:off x="114975" y="4928850"/>
            <a:ext cx="731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Source: https://www.cncf.io/reports/cncf-annual-survey-2023/</a:t>
            </a:r>
            <a:endParaRPr sz="10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239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00">
                <a:solidFill>
                  <a:srgbClr val="00A259"/>
                </a:solidFill>
              </a:rPr>
              <a:t>Why OTel: </a:t>
            </a:r>
            <a:r>
              <a:rPr lang="en" sz="2600">
                <a:solidFill>
                  <a:srgbClr val="00A259"/>
                </a:solidFill>
              </a:rPr>
              <a:t>Monitoring and Observability are the top challenges in Kubernetes</a:t>
            </a:r>
            <a:endParaRPr sz="2600">
              <a:solidFill>
                <a:srgbClr val="00A259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0"/>
          <p:cNvSpPr/>
          <p:nvPr/>
        </p:nvSpPr>
        <p:spPr>
          <a:xfrm>
            <a:off x="26638" y="4499600"/>
            <a:ext cx="818100" cy="643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501" name="Google Shape;501;p40"/>
          <p:cNvSpPr/>
          <p:nvPr/>
        </p:nvSpPr>
        <p:spPr>
          <a:xfrm>
            <a:off x="256013" y="4714219"/>
            <a:ext cx="373800" cy="29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40"/>
          <p:cNvSpPr txBox="1"/>
          <p:nvPr>
            <p:ph type="title"/>
          </p:nvPr>
        </p:nvSpPr>
        <p:spPr>
          <a:xfrm>
            <a:off x="305475" y="169650"/>
            <a:ext cx="8838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A259"/>
                </a:solidFill>
              </a:rPr>
              <a:t>Modern Means Open Standards</a:t>
            </a:r>
            <a:endParaRPr b="1">
              <a:solidFill>
                <a:srgbClr val="00A259"/>
              </a:solidFill>
            </a:endParaRPr>
          </a:p>
        </p:txBody>
      </p:sp>
      <p:sp>
        <p:nvSpPr>
          <p:cNvPr id="503" name="Google Shape;503;p40"/>
          <p:cNvSpPr/>
          <p:nvPr/>
        </p:nvSpPr>
        <p:spPr>
          <a:xfrm>
            <a:off x="2456400" y="1373925"/>
            <a:ext cx="1855800" cy="3659100"/>
          </a:xfrm>
          <a:prstGeom prst="rect">
            <a:avLst/>
          </a:prstGeom>
          <a:solidFill>
            <a:srgbClr val="339B6C"/>
          </a:solidFill>
          <a:ln cap="flat" cmpd="sng" w="9525">
            <a:solidFill>
              <a:srgbClr val="339B6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504" name="Google Shape;504;p40"/>
          <p:cNvGrpSpPr/>
          <p:nvPr/>
        </p:nvGrpSpPr>
        <p:grpSpPr>
          <a:xfrm>
            <a:off x="789550" y="4498113"/>
            <a:ext cx="1666800" cy="464400"/>
            <a:chOff x="789550" y="4345713"/>
            <a:chExt cx="1666800" cy="464400"/>
          </a:xfrm>
        </p:grpSpPr>
        <p:sp>
          <p:nvSpPr>
            <p:cNvPr id="505" name="Google Shape;505;p40"/>
            <p:cNvSpPr/>
            <p:nvPr/>
          </p:nvSpPr>
          <p:spPr>
            <a:xfrm>
              <a:off x="789550" y="4345713"/>
              <a:ext cx="1666800" cy="464400"/>
            </a:xfrm>
            <a:prstGeom prst="rect">
              <a:avLst/>
            </a:prstGeom>
            <a:solidFill>
              <a:srgbClr val="DDEF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39B6C"/>
                  </a:solidFill>
                  <a:latin typeface="Figtree"/>
                  <a:ea typeface="Figtree"/>
                  <a:cs typeface="Figtree"/>
                  <a:sym typeface="Figtree"/>
                </a:rPr>
                <a:t>Serverless</a:t>
              </a:r>
              <a:endParaRPr sz="1200">
                <a:solidFill>
                  <a:srgbClr val="339B6C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pic>
          <p:nvPicPr>
            <p:cNvPr descr="A diagram of data processing&#10;&#10;Description automatically generated" id="506" name="Google Shape;506;p40"/>
            <p:cNvPicPr preferRelativeResize="0"/>
            <p:nvPr/>
          </p:nvPicPr>
          <p:blipFill rotWithShape="1">
            <a:blip r:embed="rId3">
              <a:alphaModFix/>
            </a:blip>
            <a:srcRect b="21120" l="5676" r="92081" t="73742"/>
            <a:stretch/>
          </p:blipFill>
          <p:spPr>
            <a:xfrm>
              <a:off x="929873" y="4449813"/>
              <a:ext cx="231674" cy="25622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7" name="Google Shape;507;p40"/>
          <p:cNvGrpSpPr/>
          <p:nvPr/>
        </p:nvGrpSpPr>
        <p:grpSpPr>
          <a:xfrm>
            <a:off x="789550" y="3986256"/>
            <a:ext cx="1666800" cy="464400"/>
            <a:chOff x="789550" y="3795756"/>
            <a:chExt cx="1666800" cy="464400"/>
          </a:xfrm>
        </p:grpSpPr>
        <p:sp>
          <p:nvSpPr>
            <p:cNvPr id="508" name="Google Shape;508;p40"/>
            <p:cNvSpPr/>
            <p:nvPr/>
          </p:nvSpPr>
          <p:spPr>
            <a:xfrm>
              <a:off x="789550" y="3795756"/>
              <a:ext cx="1666800" cy="464400"/>
            </a:xfrm>
            <a:prstGeom prst="rect">
              <a:avLst/>
            </a:prstGeom>
            <a:solidFill>
              <a:srgbClr val="DDEF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39B6C"/>
                  </a:solidFill>
                  <a:latin typeface="Figtree"/>
                  <a:ea typeface="Figtree"/>
                  <a:cs typeface="Figtree"/>
                  <a:sym typeface="Figtree"/>
                </a:rPr>
                <a:t>IoT Devices</a:t>
              </a:r>
              <a:endParaRPr sz="1200">
                <a:solidFill>
                  <a:srgbClr val="339B6C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pic>
          <p:nvPicPr>
            <p:cNvPr descr="A diagram of data processing&#10;&#10;Description automatically generated" id="509" name="Google Shape;509;p40"/>
            <p:cNvPicPr preferRelativeResize="0"/>
            <p:nvPr/>
          </p:nvPicPr>
          <p:blipFill rotWithShape="1">
            <a:blip r:embed="rId3">
              <a:alphaModFix/>
            </a:blip>
            <a:srcRect b="29780" l="5806" r="91950" t="65082"/>
            <a:stretch/>
          </p:blipFill>
          <p:spPr>
            <a:xfrm>
              <a:off x="929873" y="3899851"/>
              <a:ext cx="231674" cy="25622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0" name="Google Shape;510;p40"/>
          <p:cNvGrpSpPr/>
          <p:nvPr/>
        </p:nvGrpSpPr>
        <p:grpSpPr>
          <a:xfrm>
            <a:off x="789550" y="3474400"/>
            <a:ext cx="1666800" cy="464400"/>
            <a:chOff x="789550" y="3245800"/>
            <a:chExt cx="1666800" cy="464400"/>
          </a:xfrm>
        </p:grpSpPr>
        <p:sp>
          <p:nvSpPr>
            <p:cNvPr id="511" name="Google Shape;511;p40"/>
            <p:cNvSpPr/>
            <p:nvPr/>
          </p:nvSpPr>
          <p:spPr>
            <a:xfrm>
              <a:off x="789550" y="3245800"/>
              <a:ext cx="1666800" cy="464400"/>
            </a:xfrm>
            <a:prstGeom prst="rect">
              <a:avLst/>
            </a:prstGeom>
            <a:solidFill>
              <a:srgbClr val="DDEF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39B6C"/>
                  </a:solidFill>
                  <a:latin typeface="Figtree"/>
                  <a:ea typeface="Figtree"/>
                  <a:cs typeface="Figtree"/>
                  <a:sym typeface="Figtree"/>
                </a:rPr>
                <a:t>Security</a:t>
              </a:r>
              <a:endParaRPr sz="1200">
                <a:solidFill>
                  <a:srgbClr val="339B6C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pic>
          <p:nvPicPr>
            <p:cNvPr descr="A diagram of data processing&#10;&#10;Description automatically generated" id="512" name="Google Shape;512;p40"/>
            <p:cNvPicPr preferRelativeResize="0"/>
            <p:nvPr/>
          </p:nvPicPr>
          <p:blipFill rotWithShape="1">
            <a:blip r:embed="rId3">
              <a:alphaModFix/>
            </a:blip>
            <a:srcRect b="38710" l="5675" r="92081" t="56152"/>
            <a:stretch/>
          </p:blipFill>
          <p:spPr>
            <a:xfrm>
              <a:off x="929873" y="3349888"/>
              <a:ext cx="231674" cy="25622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3" name="Google Shape;513;p40"/>
          <p:cNvGrpSpPr/>
          <p:nvPr/>
        </p:nvGrpSpPr>
        <p:grpSpPr>
          <a:xfrm>
            <a:off x="789550" y="2962544"/>
            <a:ext cx="1666800" cy="464400"/>
            <a:chOff x="789550" y="2695844"/>
            <a:chExt cx="1666800" cy="464400"/>
          </a:xfrm>
        </p:grpSpPr>
        <p:sp>
          <p:nvSpPr>
            <p:cNvPr id="514" name="Google Shape;514;p40"/>
            <p:cNvSpPr/>
            <p:nvPr/>
          </p:nvSpPr>
          <p:spPr>
            <a:xfrm>
              <a:off x="789550" y="2695844"/>
              <a:ext cx="1666800" cy="464400"/>
            </a:xfrm>
            <a:prstGeom prst="rect">
              <a:avLst/>
            </a:prstGeom>
            <a:solidFill>
              <a:srgbClr val="DDEF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39B6C"/>
                  </a:solidFill>
                  <a:latin typeface="Figtree"/>
                  <a:ea typeface="Figtree"/>
                  <a:cs typeface="Figtree"/>
                  <a:sym typeface="Figtree"/>
                </a:rPr>
                <a:t>Multi-Cloud</a:t>
              </a:r>
              <a:endParaRPr sz="1200">
                <a:solidFill>
                  <a:srgbClr val="339B6C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pic>
          <p:nvPicPr>
            <p:cNvPr descr="A diagram of data processing&#10;&#10;Description automatically generated" id="515" name="Google Shape;515;p40"/>
            <p:cNvPicPr preferRelativeResize="0"/>
            <p:nvPr/>
          </p:nvPicPr>
          <p:blipFill rotWithShape="1">
            <a:blip r:embed="rId3">
              <a:alphaModFix/>
            </a:blip>
            <a:srcRect b="47431" l="5806" r="91950" t="47431"/>
            <a:stretch/>
          </p:blipFill>
          <p:spPr>
            <a:xfrm>
              <a:off x="929873" y="2799938"/>
              <a:ext cx="231674" cy="25622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6" name="Google Shape;516;p40"/>
          <p:cNvGrpSpPr/>
          <p:nvPr/>
        </p:nvGrpSpPr>
        <p:grpSpPr>
          <a:xfrm>
            <a:off x="789550" y="2450688"/>
            <a:ext cx="1666800" cy="464400"/>
            <a:chOff x="789550" y="2145888"/>
            <a:chExt cx="1666800" cy="464400"/>
          </a:xfrm>
        </p:grpSpPr>
        <p:sp>
          <p:nvSpPr>
            <p:cNvPr id="517" name="Google Shape;517;p40"/>
            <p:cNvSpPr/>
            <p:nvPr/>
          </p:nvSpPr>
          <p:spPr>
            <a:xfrm>
              <a:off x="789550" y="2145888"/>
              <a:ext cx="1666800" cy="464400"/>
            </a:xfrm>
            <a:prstGeom prst="rect">
              <a:avLst/>
            </a:prstGeom>
            <a:solidFill>
              <a:srgbClr val="DDEF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39B6C"/>
                  </a:solidFill>
                  <a:latin typeface="Figtree"/>
                  <a:ea typeface="Figtree"/>
                  <a:cs typeface="Figtree"/>
                  <a:sym typeface="Figtree"/>
                </a:rPr>
                <a:t>Containers</a:t>
              </a:r>
              <a:endParaRPr sz="1200">
                <a:solidFill>
                  <a:srgbClr val="339B6C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pic>
          <p:nvPicPr>
            <p:cNvPr descr="A diagram of data processing&#10;&#10;Description automatically generated" id="518" name="Google Shape;518;p40"/>
            <p:cNvPicPr preferRelativeResize="0"/>
            <p:nvPr/>
          </p:nvPicPr>
          <p:blipFill rotWithShape="1">
            <a:blip r:embed="rId3">
              <a:alphaModFix/>
            </a:blip>
            <a:srcRect b="56496" l="5676" r="92081" t="38365"/>
            <a:stretch/>
          </p:blipFill>
          <p:spPr>
            <a:xfrm>
              <a:off x="929873" y="2249976"/>
              <a:ext cx="231674" cy="25622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9" name="Google Shape;519;p40"/>
          <p:cNvGrpSpPr/>
          <p:nvPr/>
        </p:nvGrpSpPr>
        <p:grpSpPr>
          <a:xfrm>
            <a:off x="789550" y="1938831"/>
            <a:ext cx="1666800" cy="464400"/>
            <a:chOff x="789550" y="1595931"/>
            <a:chExt cx="1666800" cy="464400"/>
          </a:xfrm>
        </p:grpSpPr>
        <p:sp>
          <p:nvSpPr>
            <p:cNvPr id="520" name="Google Shape;520;p40"/>
            <p:cNvSpPr/>
            <p:nvPr/>
          </p:nvSpPr>
          <p:spPr>
            <a:xfrm>
              <a:off x="789550" y="1595931"/>
              <a:ext cx="1666800" cy="464400"/>
            </a:xfrm>
            <a:prstGeom prst="rect">
              <a:avLst/>
            </a:prstGeom>
            <a:solidFill>
              <a:srgbClr val="DDEF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39B6C"/>
                  </a:solidFill>
                  <a:latin typeface="Figtree"/>
                  <a:ea typeface="Figtree"/>
                  <a:cs typeface="Figtree"/>
                  <a:sym typeface="Figtree"/>
                </a:rPr>
                <a:t>Kubernetes</a:t>
              </a:r>
              <a:endParaRPr sz="1200">
                <a:solidFill>
                  <a:srgbClr val="339B6C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pic>
          <p:nvPicPr>
            <p:cNvPr descr="A diagram of data processing&#10;&#10;Description automatically generated" id="521" name="Google Shape;521;p40"/>
            <p:cNvPicPr preferRelativeResize="0"/>
            <p:nvPr/>
          </p:nvPicPr>
          <p:blipFill rotWithShape="1">
            <a:blip r:embed="rId3">
              <a:alphaModFix/>
            </a:blip>
            <a:srcRect b="65833" l="5741" r="92015" t="29029"/>
            <a:stretch/>
          </p:blipFill>
          <p:spPr>
            <a:xfrm>
              <a:off x="929873" y="1700026"/>
              <a:ext cx="231674" cy="25622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22" name="Google Shape;522;p40"/>
          <p:cNvGrpSpPr/>
          <p:nvPr/>
        </p:nvGrpSpPr>
        <p:grpSpPr>
          <a:xfrm>
            <a:off x="789550" y="1426975"/>
            <a:ext cx="1666800" cy="464400"/>
            <a:chOff x="789550" y="1045975"/>
            <a:chExt cx="1666800" cy="464400"/>
          </a:xfrm>
        </p:grpSpPr>
        <p:sp>
          <p:nvSpPr>
            <p:cNvPr id="523" name="Google Shape;523;p40"/>
            <p:cNvSpPr/>
            <p:nvPr/>
          </p:nvSpPr>
          <p:spPr>
            <a:xfrm>
              <a:off x="789550" y="1045975"/>
              <a:ext cx="1666800" cy="464400"/>
            </a:xfrm>
            <a:prstGeom prst="rect">
              <a:avLst/>
            </a:prstGeom>
            <a:solidFill>
              <a:srgbClr val="DDEF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39B6C"/>
                  </a:solidFill>
                  <a:latin typeface="Figtree"/>
                  <a:ea typeface="Figtree"/>
                  <a:cs typeface="Figtree"/>
                  <a:sym typeface="Figtree"/>
                </a:rPr>
                <a:t>Apps</a:t>
              </a:r>
              <a:endParaRPr sz="1200">
                <a:solidFill>
                  <a:srgbClr val="339B6C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pic>
          <p:nvPicPr>
            <p:cNvPr descr="A diagram of data processing&#10;&#10;Description automatically generated" id="524" name="Google Shape;524;p40"/>
            <p:cNvPicPr preferRelativeResize="0"/>
            <p:nvPr/>
          </p:nvPicPr>
          <p:blipFill rotWithShape="1">
            <a:blip r:embed="rId3">
              <a:alphaModFix/>
            </a:blip>
            <a:srcRect b="74492" l="5676" r="92081" t="20370"/>
            <a:stretch/>
          </p:blipFill>
          <p:spPr>
            <a:xfrm>
              <a:off x="929873" y="1150051"/>
              <a:ext cx="231674" cy="2562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25" name="Google Shape;525;p40"/>
          <p:cNvSpPr/>
          <p:nvPr/>
        </p:nvSpPr>
        <p:spPr>
          <a:xfrm>
            <a:off x="5099775" y="3215650"/>
            <a:ext cx="3564300" cy="1817400"/>
          </a:xfrm>
          <a:prstGeom prst="rect">
            <a:avLst/>
          </a:prstGeom>
          <a:solidFill>
            <a:srgbClr val="DDEFEA"/>
          </a:solidFill>
          <a:ln cap="flat" cmpd="sng" w="9525">
            <a:solidFill>
              <a:srgbClr val="339B6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526" name="Google Shape;526;p40"/>
          <p:cNvSpPr/>
          <p:nvPr/>
        </p:nvSpPr>
        <p:spPr>
          <a:xfrm rot="5400000">
            <a:off x="4269650" y="3083900"/>
            <a:ext cx="306900" cy="221700"/>
          </a:xfrm>
          <a:prstGeom prst="triangle">
            <a:avLst>
              <a:gd fmla="val 50006" name="adj"/>
            </a:avLst>
          </a:prstGeom>
          <a:solidFill>
            <a:srgbClr val="339B6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527" name="Google Shape;52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2850" y="4370002"/>
            <a:ext cx="1498974" cy="411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49213" y="4226875"/>
            <a:ext cx="933489" cy="697550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40"/>
          <p:cNvSpPr txBox="1"/>
          <p:nvPr/>
        </p:nvSpPr>
        <p:spPr>
          <a:xfrm>
            <a:off x="2456400" y="1373925"/>
            <a:ext cx="1855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Collection</a:t>
            </a:r>
            <a:endParaRPr sz="2200"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530" name="Google Shape;530;p40"/>
          <p:cNvSpPr txBox="1"/>
          <p:nvPr/>
        </p:nvSpPr>
        <p:spPr>
          <a:xfrm>
            <a:off x="352163" y="859669"/>
            <a:ext cx="82116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latin typeface="Figtree"/>
                <a:ea typeface="Figtree"/>
                <a:cs typeface="Figtree"/>
                <a:sym typeface="Figtree"/>
              </a:rPr>
              <a:t>One agent, one format for collection and processing</a:t>
            </a:r>
            <a:endParaRPr i="1" sz="22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531" name="Google Shape;531;p40"/>
          <p:cNvSpPr/>
          <p:nvPr/>
        </p:nvSpPr>
        <p:spPr>
          <a:xfrm>
            <a:off x="5095050" y="3215650"/>
            <a:ext cx="3564300" cy="902400"/>
          </a:xfrm>
          <a:prstGeom prst="rect">
            <a:avLst/>
          </a:prstGeom>
          <a:solidFill>
            <a:srgbClr val="339B6C"/>
          </a:solidFill>
          <a:ln cap="flat" cmpd="sng" w="9525">
            <a:solidFill>
              <a:srgbClr val="339B6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532" name="Google Shape;532;p40"/>
          <p:cNvSpPr txBox="1"/>
          <p:nvPr/>
        </p:nvSpPr>
        <p:spPr>
          <a:xfrm>
            <a:off x="5095048" y="3610750"/>
            <a:ext cx="356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S3 Object Store, Iceberg Format</a:t>
            </a:r>
            <a:endParaRPr>
              <a:solidFill>
                <a:srgbClr val="FFFFFF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533" name="Google Shape;533;p40"/>
          <p:cNvSpPr txBox="1"/>
          <p:nvPr/>
        </p:nvSpPr>
        <p:spPr>
          <a:xfrm>
            <a:off x="5949300" y="3200150"/>
            <a:ext cx="1855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Data Lake</a:t>
            </a:r>
            <a:endParaRPr sz="2200">
              <a:solidFill>
                <a:srgbClr val="FFFFFF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cxnSp>
        <p:nvCxnSpPr>
          <p:cNvPr id="534" name="Google Shape;534;p40"/>
          <p:cNvCxnSpPr>
            <a:stCxn id="526" idx="0"/>
            <a:endCxn id="525" idx="1"/>
          </p:cNvCxnSpPr>
          <p:nvPr/>
        </p:nvCxnSpPr>
        <p:spPr>
          <a:xfrm>
            <a:off x="4533950" y="3194768"/>
            <a:ext cx="565800" cy="929700"/>
          </a:xfrm>
          <a:prstGeom prst="bentConnector3">
            <a:avLst>
              <a:gd fmla="val 50002" name="adj1"/>
            </a:avLst>
          </a:prstGeom>
          <a:noFill/>
          <a:ln cap="flat" cmpd="sng" w="19050">
            <a:solidFill>
              <a:srgbClr val="339B6C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35" name="Google Shape;535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66444" y="2754403"/>
            <a:ext cx="1835715" cy="6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40"/>
          <p:cNvSpPr txBox="1"/>
          <p:nvPr/>
        </p:nvSpPr>
        <p:spPr>
          <a:xfrm>
            <a:off x="4966650" y="2701675"/>
            <a:ext cx="3821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Figtree"/>
                <a:ea typeface="Figtree"/>
                <a:cs typeface="Figtree"/>
                <a:sym typeface="Figtree"/>
              </a:rPr>
              <a:t>Logs, Metrics, Traces &amp; Much More</a:t>
            </a:r>
            <a:endParaRPr i="1" sz="1800"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1"/>
          <p:cNvSpPr/>
          <p:nvPr/>
        </p:nvSpPr>
        <p:spPr>
          <a:xfrm>
            <a:off x="0" y="3450"/>
            <a:ext cx="41808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43" name="Google Shape;543;p41"/>
          <p:cNvSpPr txBox="1"/>
          <p:nvPr>
            <p:ph type="title"/>
          </p:nvPr>
        </p:nvSpPr>
        <p:spPr>
          <a:xfrm>
            <a:off x="18876" y="-50000"/>
            <a:ext cx="41619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Before OTel</a:t>
            </a:r>
            <a:endParaRPr sz="3400">
              <a:solidFill>
                <a:srgbClr val="FFFFFF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544" name="Google Shape;544;p41"/>
          <p:cNvSpPr txBox="1"/>
          <p:nvPr/>
        </p:nvSpPr>
        <p:spPr>
          <a:xfrm>
            <a:off x="5253648" y="3564244"/>
            <a:ext cx="24756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One Data Lake</a:t>
            </a:r>
            <a:endParaRPr sz="2200">
              <a:solidFill>
                <a:srgbClr val="00A259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545" name="Google Shape;545;p41"/>
          <p:cNvSpPr txBox="1"/>
          <p:nvPr/>
        </p:nvSpPr>
        <p:spPr>
          <a:xfrm>
            <a:off x="4703748" y="999375"/>
            <a:ext cx="35754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One Tool</a:t>
            </a:r>
            <a:endParaRPr sz="2200">
              <a:solidFill>
                <a:srgbClr val="00A259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546" name="Google Shape;546;p41"/>
          <p:cNvSpPr txBox="1"/>
          <p:nvPr/>
        </p:nvSpPr>
        <p:spPr>
          <a:xfrm>
            <a:off x="5253648" y="2593481"/>
            <a:ext cx="24756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A259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One Language</a:t>
            </a:r>
            <a:endParaRPr sz="2200">
              <a:solidFill>
                <a:srgbClr val="00A259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pic>
        <p:nvPicPr>
          <p:cNvPr id="547" name="Google Shape;547;p41"/>
          <p:cNvPicPr preferRelativeResize="0"/>
          <p:nvPr/>
        </p:nvPicPr>
        <p:blipFill rotWithShape="1">
          <a:blip r:embed="rId3">
            <a:alphaModFix/>
          </a:blip>
          <a:srcRect b="24665" l="0" r="0" t="23131"/>
          <a:stretch/>
        </p:blipFill>
        <p:spPr>
          <a:xfrm>
            <a:off x="6086601" y="3087296"/>
            <a:ext cx="809700" cy="422728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41"/>
          <p:cNvSpPr txBox="1"/>
          <p:nvPr>
            <p:ph type="title"/>
          </p:nvPr>
        </p:nvSpPr>
        <p:spPr>
          <a:xfrm>
            <a:off x="4180825" y="-50000"/>
            <a:ext cx="49632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OTel Utopia</a:t>
            </a:r>
            <a:endParaRPr sz="34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549" name="Google Shape;549;p41"/>
          <p:cNvSpPr txBox="1"/>
          <p:nvPr/>
        </p:nvSpPr>
        <p:spPr>
          <a:xfrm>
            <a:off x="655331" y="3564244"/>
            <a:ext cx="2803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Many Databases</a:t>
            </a:r>
            <a:endParaRPr sz="2200">
              <a:solidFill>
                <a:srgbClr val="FFFFFF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pic>
        <p:nvPicPr>
          <p:cNvPr id="550" name="Google Shape;55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0756" y="4189869"/>
            <a:ext cx="525787" cy="525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Google Shape;55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4188" y="4189869"/>
            <a:ext cx="525787" cy="525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1488" y="4189869"/>
            <a:ext cx="525787" cy="525787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41"/>
          <p:cNvSpPr txBox="1"/>
          <p:nvPr/>
        </p:nvSpPr>
        <p:spPr>
          <a:xfrm>
            <a:off x="655331" y="2593406"/>
            <a:ext cx="2803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Many Languages</a:t>
            </a:r>
            <a:endParaRPr sz="2200">
              <a:solidFill>
                <a:srgbClr val="FFFFFF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grpSp>
        <p:nvGrpSpPr>
          <p:cNvPr id="554" name="Google Shape;554;p41"/>
          <p:cNvGrpSpPr/>
          <p:nvPr/>
        </p:nvGrpSpPr>
        <p:grpSpPr>
          <a:xfrm>
            <a:off x="1078659" y="3029334"/>
            <a:ext cx="1956844" cy="538650"/>
            <a:chOff x="1345825" y="4039113"/>
            <a:chExt cx="2609125" cy="718200"/>
          </a:xfrm>
        </p:grpSpPr>
        <p:sp>
          <p:nvSpPr>
            <p:cNvPr id="555" name="Google Shape;555;p41"/>
            <p:cNvSpPr txBox="1"/>
            <p:nvPr/>
          </p:nvSpPr>
          <p:spPr>
            <a:xfrm>
              <a:off x="1345825" y="4039113"/>
              <a:ext cx="8910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600">
                  <a:solidFill>
                    <a:srgbClr val="FFFFFF"/>
                  </a:solidFill>
                  <a:latin typeface="Impact"/>
                  <a:ea typeface="Impact"/>
                  <a:cs typeface="Impact"/>
                  <a:sym typeface="Impact"/>
                </a:rPr>
                <a:t>&lt;/&gt;</a:t>
              </a:r>
              <a:endParaRPr b="1" sz="19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  <p:sp>
          <p:nvSpPr>
            <p:cNvPr id="556" name="Google Shape;556;p41"/>
            <p:cNvSpPr txBox="1"/>
            <p:nvPr/>
          </p:nvSpPr>
          <p:spPr>
            <a:xfrm>
              <a:off x="2204888" y="4039113"/>
              <a:ext cx="8910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600">
                  <a:solidFill>
                    <a:srgbClr val="FFFFFF"/>
                  </a:solidFill>
                  <a:latin typeface="Impact"/>
                  <a:ea typeface="Impact"/>
                  <a:cs typeface="Impact"/>
                  <a:sym typeface="Impact"/>
                </a:rPr>
                <a:t>&lt;  &gt;</a:t>
              </a:r>
              <a:endParaRPr b="1" sz="19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  <p:sp>
          <p:nvSpPr>
            <p:cNvPr id="557" name="Google Shape;557;p41"/>
            <p:cNvSpPr txBox="1"/>
            <p:nvPr/>
          </p:nvSpPr>
          <p:spPr>
            <a:xfrm>
              <a:off x="3063950" y="4039113"/>
              <a:ext cx="8910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600">
                  <a:solidFill>
                    <a:srgbClr val="FFFFFF"/>
                  </a:solidFill>
                  <a:latin typeface="Impact"/>
                  <a:ea typeface="Impact"/>
                  <a:cs typeface="Impact"/>
                  <a:sym typeface="Impact"/>
                </a:rPr>
                <a:t>&lt;\&gt;</a:t>
              </a:r>
              <a:endParaRPr b="1" sz="19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endParaRPr>
            </a:p>
          </p:txBody>
        </p:sp>
      </p:grpSp>
      <p:sp>
        <p:nvSpPr>
          <p:cNvPr id="558" name="Google Shape;558;p41"/>
          <p:cNvSpPr txBox="1"/>
          <p:nvPr/>
        </p:nvSpPr>
        <p:spPr>
          <a:xfrm>
            <a:off x="698156" y="999375"/>
            <a:ext cx="2803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Many Tools</a:t>
            </a:r>
            <a:endParaRPr sz="2200">
              <a:solidFill>
                <a:srgbClr val="FFFFFF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559" name="Google Shape;559;p41"/>
          <p:cNvSpPr/>
          <p:nvPr/>
        </p:nvSpPr>
        <p:spPr>
          <a:xfrm>
            <a:off x="907125" y="1721344"/>
            <a:ext cx="621600" cy="623400"/>
          </a:xfrm>
          <a:prstGeom prst="roundRect">
            <a:avLst>
              <a:gd fmla="val 9721" name="adj"/>
            </a:avLst>
          </a:prstGeom>
          <a:solidFill>
            <a:schemeClr val="dk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60" name="Google Shape;560;p41"/>
          <p:cNvSpPr/>
          <p:nvPr/>
        </p:nvSpPr>
        <p:spPr>
          <a:xfrm>
            <a:off x="1746206" y="1721344"/>
            <a:ext cx="621600" cy="623400"/>
          </a:xfrm>
          <a:prstGeom prst="roundRect">
            <a:avLst>
              <a:gd fmla="val 9721" name="adj"/>
            </a:avLst>
          </a:prstGeom>
          <a:solidFill>
            <a:schemeClr val="dk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61" name="Google Shape;561;p41"/>
          <p:cNvSpPr/>
          <p:nvPr/>
        </p:nvSpPr>
        <p:spPr>
          <a:xfrm>
            <a:off x="2585288" y="1721344"/>
            <a:ext cx="621600" cy="623400"/>
          </a:xfrm>
          <a:prstGeom prst="roundRect">
            <a:avLst>
              <a:gd fmla="val 9721" name="adj"/>
            </a:avLst>
          </a:prstGeom>
          <a:solidFill>
            <a:schemeClr val="dk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562" name="Google Shape;562;p41"/>
          <p:cNvGrpSpPr/>
          <p:nvPr/>
        </p:nvGrpSpPr>
        <p:grpSpPr>
          <a:xfrm>
            <a:off x="907125" y="1721344"/>
            <a:ext cx="621675" cy="131625"/>
            <a:chOff x="1209500" y="2498325"/>
            <a:chExt cx="828900" cy="175500"/>
          </a:xfrm>
        </p:grpSpPr>
        <p:sp>
          <p:nvSpPr>
            <p:cNvPr id="563" name="Google Shape;563;p41"/>
            <p:cNvSpPr/>
            <p:nvPr/>
          </p:nvSpPr>
          <p:spPr>
            <a:xfrm>
              <a:off x="1209500" y="2498325"/>
              <a:ext cx="828900" cy="175500"/>
            </a:xfrm>
            <a:prstGeom prst="round2SameRect">
              <a:avLst>
                <a:gd fmla="val 39997" name="adj1"/>
                <a:gd fmla="val 0" name="adj2"/>
              </a:avLst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64" name="Google Shape;564;p41"/>
            <p:cNvSpPr/>
            <p:nvPr/>
          </p:nvSpPr>
          <p:spPr>
            <a:xfrm>
              <a:off x="1276000" y="2550225"/>
              <a:ext cx="71700" cy="717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65" name="Google Shape;565;p41"/>
            <p:cNvSpPr/>
            <p:nvPr/>
          </p:nvSpPr>
          <p:spPr>
            <a:xfrm>
              <a:off x="1366525" y="2550225"/>
              <a:ext cx="71700" cy="717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66" name="Google Shape;566;p41"/>
            <p:cNvSpPr/>
            <p:nvPr/>
          </p:nvSpPr>
          <p:spPr>
            <a:xfrm>
              <a:off x="1457050" y="2550225"/>
              <a:ext cx="71700" cy="717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567" name="Google Shape;567;p41"/>
          <p:cNvGrpSpPr/>
          <p:nvPr/>
        </p:nvGrpSpPr>
        <p:grpSpPr>
          <a:xfrm rot="10800000">
            <a:off x="1746206" y="2213194"/>
            <a:ext cx="621675" cy="131625"/>
            <a:chOff x="1209500" y="2498325"/>
            <a:chExt cx="828900" cy="175500"/>
          </a:xfrm>
        </p:grpSpPr>
        <p:sp>
          <p:nvSpPr>
            <p:cNvPr id="568" name="Google Shape;568;p41"/>
            <p:cNvSpPr/>
            <p:nvPr/>
          </p:nvSpPr>
          <p:spPr>
            <a:xfrm>
              <a:off x="1209500" y="2498325"/>
              <a:ext cx="828900" cy="175500"/>
            </a:xfrm>
            <a:prstGeom prst="round2SameRect">
              <a:avLst>
                <a:gd fmla="val 39997" name="adj1"/>
                <a:gd fmla="val 0" name="adj2"/>
              </a:avLst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69" name="Google Shape;569;p41"/>
            <p:cNvSpPr/>
            <p:nvPr/>
          </p:nvSpPr>
          <p:spPr>
            <a:xfrm>
              <a:off x="1276000" y="2550225"/>
              <a:ext cx="71700" cy="717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70" name="Google Shape;570;p41"/>
            <p:cNvSpPr/>
            <p:nvPr/>
          </p:nvSpPr>
          <p:spPr>
            <a:xfrm>
              <a:off x="1366525" y="2550225"/>
              <a:ext cx="71700" cy="717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71" name="Google Shape;571;p41"/>
            <p:cNvSpPr/>
            <p:nvPr/>
          </p:nvSpPr>
          <p:spPr>
            <a:xfrm>
              <a:off x="1457050" y="2550225"/>
              <a:ext cx="71700" cy="717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572" name="Google Shape;572;p41"/>
          <p:cNvGrpSpPr/>
          <p:nvPr/>
        </p:nvGrpSpPr>
        <p:grpSpPr>
          <a:xfrm rot="-5400000">
            <a:off x="2340263" y="1967269"/>
            <a:ext cx="621675" cy="131625"/>
            <a:chOff x="1209500" y="2498325"/>
            <a:chExt cx="828900" cy="175500"/>
          </a:xfrm>
        </p:grpSpPr>
        <p:sp>
          <p:nvSpPr>
            <p:cNvPr id="573" name="Google Shape;573;p41"/>
            <p:cNvSpPr/>
            <p:nvPr/>
          </p:nvSpPr>
          <p:spPr>
            <a:xfrm>
              <a:off x="1209500" y="2498325"/>
              <a:ext cx="828900" cy="175500"/>
            </a:xfrm>
            <a:prstGeom prst="round2SameRect">
              <a:avLst>
                <a:gd fmla="val 39997" name="adj1"/>
                <a:gd fmla="val 0" name="adj2"/>
              </a:avLst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74" name="Google Shape;574;p41"/>
            <p:cNvSpPr/>
            <p:nvPr/>
          </p:nvSpPr>
          <p:spPr>
            <a:xfrm>
              <a:off x="1276000" y="2550225"/>
              <a:ext cx="71700" cy="717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75" name="Google Shape;575;p41"/>
            <p:cNvSpPr/>
            <p:nvPr/>
          </p:nvSpPr>
          <p:spPr>
            <a:xfrm>
              <a:off x="1366525" y="2550225"/>
              <a:ext cx="71700" cy="717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576" name="Google Shape;576;p41"/>
            <p:cNvSpPr/>
            <p:nvPr/>
          </p:nvSpPr>
          <p:spPr>
            <a:xfrm>
              <a:off x="1457050" y="2550225"/>
              <a:ext cx="71700" cy="717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577" name="Google Shape;577;p41"/>
          <p:cNvSpPr txBox="1"/>
          <p:nvPr/>
        </p:nvSpPr>
        <p:spPr>
          <a:xfrm>
            <a:off x="909275" y="4125100"/>
            <a:ext cx="809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latin typeface="Figtree SemiBold"/>
                <a:ea typeface="Figtree SemiBold"/>
                <a:cs typeface="Figtree SemiBold"/>
                <a:sym typeface="Figtree SemiBold"/>
              </a:rPr>
              <a:t>Logs</a:t>
            </a:r>
            <a:endParaRPr i="1" sz="800"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578" name="Google Shape;578;p41"/>
          <p:cNvSpPr txBox="1"/>
          <p:nvPr/>
        </p:nvSpPr>
        <p:spPr>
          <a:xfrm>
            <a:off x="1642700" y="4125100"/>
            <a:ext cx="809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latin typeface="Figtree SemiBold"/>
                <a:ea typeface="Figtree SemiBold"/>
                <a:cs typeface="Figtree SemiBold"/>
                <a:sym typeface="Figtree SemiBold"/>
              </a:rPr>
              <a:t>Metrics</a:t>
            </a:r>
            <a:endParaRPr i="1" sz="800"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579" name="Google Shape;579;p41"/>
          <p:cNvSpPr txBox="1"/>
          <p:nvPr/>
        </p:nvSpPr>
        <p:spPr>
          <a:xfrm>
            <a:off x="2380013" y="4125100"/>
            <a:ext cx="809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latin typeface="Figtree SemiBold"/>
                <a:ea typeface="Figtree SemiBold"/>
                <a:cs typeface="Figtree SemiBold"/>
                <a:sym typeface="Figtree SemiBold"/>
              </a:rPr>
              <a:t>Traces</a:t>
            </a:r>
            <a:endParaRPr i="1" sz="800"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pic>
        <p:nvPicPr>
          <p:cNvPr id="580" name="Google Shape;580;p41"/>
          <p:cNvPicPr preferRelativeResize="0"/>
          <p:nvPr/>
        </p:nvPicPr>
        <p:blipFill rotWithShape="1">
          <a:blip r:embed="rId5">
            <a:alphaModFix/>
          </a:blip>
          <a:srcRect b="4026" l="2276" r="0" t="2340"/>
          <a:stretch/>
        </p:blipFill>
        <p:spPr>
          <a:xfrm>
            <a:off x="5766405" y="1531840"/>
            <a:ext cx="1563488" cy="1043858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41"/>
          <p:cNvSpPr/>
          <p:nvPr/>
        </p:nvSpPr>
        <p:spPr>
          <a:xfrm>
            <a:off x="5770629" y="1539397"/>
            <a:ext cx="1524300" cy="1024800"/>
          </a:xfrm>
          <a:prstGeom prst="roundRect">
            <a:avLst>
              <a:gd fmla="val 43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582" name="Google Shape;582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70409" y="4042250"/>
            <a:ext cx="842078" cy="887124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41"/>
          <p:cNvSpPr txBox="1"/>
          <p:nvPr/>
        </p:nvSpPr>
        <p:spPr>
          <a:xfrm>
            <a:off x="7329900" y="1480975"/>
            <a:ext cx="1069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✓ Logs</a:t>
            </a:r>
            <a:endParaRPr sz="10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✓ Metrics</a:t>
            </a:r>
            <a:endParaRPr sz="10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✓ Tracing</a:t>
            </a:r>
            <a:endParaRPr sz="10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✓ Dashboards</a:t>
            </a:r>
            <a:endParaRPr sz="10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✓ Alerts</a:t>
            </a:r>
            <a:endParaRPr sz="10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✓ Integrations</a:t>
            </a:r>
            <a:endParaRPr sz="10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42"/>
          <p:cNvSpPr txBox="1"/>
          <p:nvPr>
            <p:ph type="title"/>
          </p:nvPr>
        </p:nvSpPr>
        <p:spPr>
          <a:xfrm>
            <a:off x="1120650" y="2074650"/>
            <a:ext cx="6902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5540"/>
              <a:t>Vendor Neutrality</a:t>
            </a:r>
            <a:r>
              <a:rPr b="1" lang="en" sz="5540"/>
              <a:t>:</a:t>
            </a:r>
            <a:endParaRPr b="1" sz="554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540">
                <a:solidFill>
                  <a:schemeClr val="dk1"/>
                </a:solidFill>
              </a:rPr>
              <a:t>Future Proofing Your O11y Strategy</a:t>
            </a:r>
            <a:endParaRPr sz="4540">
              <a:solidFill>
                <a:schemeClr val="dk1"/>
              </a:solidFill>
            </a:endParaRPr>
          </a:p>
        </p:txBody>
      </p:sp>
      <p:sp>
        <p:nvSpPr>
          <p:cNvPr id="589" name="Google Shape;589;p42"/>
          <p:cNvSpPr txBox="1"/>
          <p:nvPr>
            <p:ph idx="12" type="sldNum"/>
          </p:nvPr>
        </p:nvSpPr>
        <p:spPr>
          <a:xfrm>
            <a:off x="8490340" y="4697524"/>
            <a:ext cx="3015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" name="Google Shape;59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25" y="1093250"/>
            <a:ext cx="8870951" cy="295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9" name="Google Shape;59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4887" y="486463"/>
            <a:ext cx="9233774" cy="417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" name="Google Shape;60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38" y="660300"/>
            <a:ext cx="9060925" cy="382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6"/>
          <p:cNvSpPr txBox="1"/>
          <p:nvPr>
            <p:ph type="title"/>
          </p:nvPr>
        </p:nvSpPr>
        <p:spPr>
          <a:xfrm>
            <a:off x="352168" y="273844"/>
            <a:ext cx="84396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Ecosystem &amp; Repositories</a:t>
            </a:r>
            <a:endParaRPr b="1"/>
          </a:p>
        </p:txBody>
      </p:sp>
      <p:sp>
        <p:nvSpPr>
          <p:cNvPr id="610" name="Google Shape;610;p46"/>
          <p:cNvSpPr txBox="1"/>
          <p:nvPr>
            <p:ph idx="1" type="body"/>
          </p:nvPr>
        </p:nvSpPr>
        <p:spPr>
          <a:xfrm>
            <a:off x="352168" y="1369219"/>
            <a:ext cx="8439600" cy="3017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800"/>
              </a:spcBef>
              <a:spcAft>
                <a:spcPts val="0"/>
              </a:spcAft>
              <a:buSzPts val="2400"/>
              <a:buChar char="-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https://opentelemetry.io/ecosystem/distributions/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https://opentelemetry.io/ecosystem/registry/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https://github.com/open-telemetry/opentelemetry-collector-contrib/tree/main/receiver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8490340" y="4697524"/>
            <a:ext cx="3015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23"/>
          <p:cNvSpPr txBox="1"/>
          <p:nvPr>
            <p:ph type="title"/>
          </p:nvPr>
        </p:nvSpPr>
        <p:spPr>
          <a:xfrm>
            <a:off x="352193" y="2074644"/>
            <a:ext cx="84396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5540"/>
              <a:t>What is </a:t>
            </a:r>
            <a:endParaRPr b="1" sz="554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5540"/>
              <a:t>Observability?</a:t>
            </a:r>
            <a:endParaRPr b="1" sz="5540"/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1120650" y="2074650"/>
            <a:ext cx="6902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5540"/>
              <a:t>Why is it so important to your business?</a:t>
            </a:r>
            <a:endParaRPr b="1" sz="5540"/>
          </a:p>
        </p:txBody>
      </p:sp>
      <p:sp>
        <p:nvSpPr>
          <p:cNvPr id="139" name="Google Shape;139;p24"/>
          <p:cNvSpPr txBox="1"/>
          <p:nvPr>
            <p:ph idx="12" type="sldNum"/>
          </p:nvPr>
        </p:nvSpPr>
        <p:spPr>
          <a:xfrm>
            <a:off x="8490340" y="4697524"/>
            <a:ext cx="3015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/>
          <p:nvPr/>
        </p:nvSpPr>
        <p:spPr>
          <a:xfrm>
            <a:off x="325144" y="964150"/>
            <a:ext cx="1135500" cy="7821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45" name="Google Shape;145;p25"/>
          <p:cNvSpPr/>
          <p:nvPr/>
        </p:nvSpPr>
        <p:spPr>
          <a:xfrm>
            <a:off x="1759775" y="964150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7250" y="1041025"/>
            <a:ext cx="5655940" cy="12317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25"/>
          <p:cNvGrpSpPr/>
          <p:nvPr/>
        </p:nvGrpSpPr>
        <p:grpSpPr>
          <a:xfrm>
            <a:off x="325144" y="1746375"/>
            <a:ext cx="1135500" cy="552475"/>
            <a:chOff x="325138" y="1722400"/>
            <a:chExt cx="1135500" cy="552475"/>
          </a:xfrm>
        </p:grpSpPr>
        <p:sp>
          <p:nvSpPr>
            <p:cNvPr id="148" name="Google Shape;148;p25"/>
            <p:cNvSpPr txBox="1"/>
            <p:nvPr/>
          </p:nvSpPr>
          <p:spPr>
            <a:xfrm>
              <a:off x="325138" y="1722400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Executive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49" name="Google Shape;149;p25"/>
            <p:cNvSpPr txBox="1"/>
            <p:nvPr/>
          </p:nvSpPr>
          <p:spPr>
            <a:xfrm>
              <a:off x="325138" y="2084975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Customer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150" name="Google Shape;15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A259"/>
                </a:solidFill>
              </a:rPr>
              <a:t>Observability: Customer Journey</a:t>
            </a:r>
            <a:endParaRPr b="1">
              <a:solidFill>
                <a:srgbClr val="00A259"/>
              </a:solidFill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1806575" y="2637825"/>
            <a:ext cx="72441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Figtree"/>
                <a:ea typeface="Figtree"/>
                <a:cs typeface="Figtree"/>
                <a:sym typeface="Figtree"/>
              </a:rPr>
              <a:t>Start Troubleshooting By Understanding What</a:t>
            </a:r>
            <a:br>
              <a:rPr lang="en" sz="2300">
                <a:latin typeface="Figtree"/>
                <a:ea typeface="Figtree"/>
                <a:cs typeface="Figtree"/>
                <a:sym typeface="Figtree"/>
              </a:rPr>
            </a:br>
            <a:r>
              <a:rPr lang="en" sz="2300">
                <a:latin typeface="Figtree"/>
                <a:ea typeface="Figtree"/>
                <a:cs typeface="Figtree"/>
                <a:sym typeface="Figtree"/>
              </a:rPr>
              <a:t>The </a:t>
            </a:r>
            <a:r>
              <a:rPr lang="en" sz="2300">
                <a:latin typeface="Figtree SemiBold"/>
                <a:ea typeface="Figtree SemiBold"/>
                <a:cs typeface="Figtree SemiBold"/>
                <a:sym typeface="Figtree SemiBold"/>
              </a:rPr>
              <a:t>User</a:t>
            </a:r>
            <a:r>
              <a:rPr lang="en" sz="2300">
                <a:latin typeface="Figtree"/>
                <a:ea typeface="Figtree"/>
                <a:cs typeface="Figtree"/>
                <a:sym typeface="Figtree"/>
              </a:rPr>
              <a:t> Is Trying To Do.</a:t>
            </a:r>
            <a:endParaRPr sz="2300"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662" y="1057988"/>
            <a:ext cx="594476" cy="59442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/>
          <p:nvPr/>
        </p:nvSpPr>
        <p:spPr>
          <a:xfrm>
            <a:off x="1759775" y="2757375"/>
            <a:ext cx="46800" cy="653700"/>
          </a:xfrm>
          <a:prstGeom prst="rect">
            <a:avLst/>
          </a:prstGeom>
          <a:solidFill>
            <a:srgbClr val="35A65D"/>
          </a:solidFill>
          <a:ln cap="flat" cmpd="sng" w="9525">
            <a:solidFill>
              <a:srgbClr val="35A6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A259"/>
                </a:solidFill>
              </a:rPr>
              <a:t>Drill To Related Microservices</a:t>
            </a:r>
            <a:endParaRPr b="1">
              <a:solidFill>
                <a:srgbClr val="00A259"/>
              </a:solidFill>
            </a:endParaRPr>
          </a:p>
        </p:txBody>
      </p:sp>
      <p:sp>
        <p:nvSpPr>
          <p:cNvPr id="159" name="Google Shape;159;p26"/>
          <p:cNvSpPr/>
          <p:nvPr/>
        </p:nvSpPr>
        <p:spPr>
          <a:xfrm>
            <a:off x="1759775" y="964150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60" name="Google Shape;160;p26"/>
          <p:cNvSpPr/>
          <p:nvPr/>
        </p:nvSpPr>
        <p:spPr>
          <a:xfrm>
            <a:off x="325144" y="964150"/>
            <a:ext cx="1135500" cy="7821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161" name="Google Shape;161;p26"/>
          <p:cNvGrpSpPr/>
          <p:nvPr/>
        </p:nvGrpSpPr>
        <p:grpSpPr>
          <a:xfrm>
            <a:off x="325144" y="1746375"/>
            <a:ext cx="1135500" cy="552475"/>
            <a:chOff x="325138" y="1722400"/>
            <a:chExt cx="1135500" cy="552475"/>
          </a:xfrm>
        </p:grpSpPr>
        <p:sp>
          <p:nvSpPr>
            <p:cNvPr id="162" name="Google Shape;162;p26"/>
            <p:cNvSpPr txBox="1"/>
            <p:nvPr/>
          </p:nvSpPr>
          <p:spPr>
            <a:xfrm>
              <a:off x="325138" y="1722400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Executive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63" name="Google Shape;163;p26"/>
            <p:cNvSpPr txBox="1"/>
            <p:nvPr/>
          </p:nvSpPr>
          <p:spPr>
            <a:xfrm>
              <a:off x="325138" y="2084975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Customer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pic>
        <p:nvPicPr>
          <p:cNvPr id="164" name="Google Shape;16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662" y="1057988"/>
            <a:ext cx="594476" cy="5944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" name="Google Shape;165;p26"/>
          <p:cNvGrpSpPr/>
          <p:nvPr/>
        </p:nvGrpSpPr>
        <p:grpSpPr>
          <a:xfrm>
            <a:off x="325144" y="2359575"/>
            <a:ext cx="8942656" cy="2320725"/>
            <a:chOff x="325144" y="2359575"/>
            <a:chExt cx="8942656" cy="2320725"/>
          </a:xfrm>
        </p:grpSpPr>
        <p:sp>
          <p:nvSpPr>
            <p:cNvPr id="166" name="Google Shape;166;p26"/>
            <p:cNvSpPr txBox="1"/>
            <p:nvPr/>
          </p:nvSpPr>
          <p:spPr>
            <a:xfrm>
              <a:off x="1807400" y="3879900"/>
              <a:ext cx="7460400" cy="8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Figtree"/>
                  <a:ea typeface="Figtree"/>
                  <a:cs typeface="Figtree"/>
                  <a:sym typeface="Figtree"/>
                </a:rPr>
                <a:t>Drill Without Losing Context - Just See Services For “Submit”</a:t>
              </a:r>
              <a:endParaRPr sz="2000">
                <a:latin typeface="Figtree"/>
                <a:ea typeface="Figtree"/>
                <a:cs typeface="Figtree"/>
                <a:sym typeface="Figtree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Figtree"/>
                  <a:ea typeface="Figtree"/>
                  <a:cs typeface="Figtree"/>
                  <a:sym typeface="Figtree"/>
                </a:rPr>
                <a:t>Reduce Dependence On “Experts”</a:t>
              </a:r>
              <a:endParaRPr sz="1100">
                <a:latin typeface="Figtree"/>
                <a:ea typeface="Figtree"/>
                <a:cs typeface="Figtree"/>
                <a:sym typeface="Figtree"/>
              </a:endParaRPr>
            </a:p>
          </p:txBody>
        </p:sp>
        <p:grpSp>
          <p:nvGrpSpPr>
            <p:cNvPr id="167" name="Google Shape;167;p26"/>
            <p:cNvGrpSpPr/>
            <p:nvPr/>
          </p:nvGrpSpPr>
          <p:grpSpPr>
            <a:xfrm>
              <a:off x="325144" y="2359575"/>
              <a:ext cx="8725531" cy="1334700"/>
              <a:chOff x="325144" y="2359575"/>
              <a:chExt cx="8725531" cy="1334700"/>
            </a:xfrm>
          </p:grpSpPr>
          <p:sp>
            <p:nvSpPr>
              <p:cNvPr id="168" name="Google Shape;168;p26"/>
              <p:cNvSpPr/>
              <p:nvPr/>
            </p:nvSpPr>
            <p:spPr>
              <a:xfrm>
                <a:off x="325144" y="2359575"/>
                <a:ext cx="1135500" cy="757500"/>
              </a:xfrm>
              <a:prstGeom prst="rect">
                <a:avLst/>
              </a:prstGeom>
              <a:noFill/>
              <a:ln cap="flat" cmpd="sng" w="9525">
                <a:solidFill>
                  <a:srgbClr val="EFF6E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Figtree"/>
                  <a:ea typeface="Figtree"/>
                  <a:cs typeface="Figtree"/>
                  <a:sym typeface="Figtree"/>
                </a:endParaRPr>
              </a:p>
            </p:txBody>
          </p:sp>
          <p:grpSp>
            <p:nvGrpSpPr>
              <p:cNvPr id="169" name="Google Shape;169;p26"/>
              <p:cNvGrpSpPr/>
              <p:nvPr/>
            </p:nvGrpSpPr>
            <p:grpSpPr>
              <a:xfrm>
                <a:off x="1759775" y="2359575"/>
                <a:ext cx="7290900" cy="1334700"/>
                <a:chOff x="1759775" y="2359575"/>
                <a:chExt cx="7290900" cy="1334700"/>
              </a:xfrm>
            </p:grpSpPr>
            <p:sp>
              <p:nvSpPr>
                <p:cNvPr id="170" name="Google Shape;170;p26"/>
                <p:cNvSpPr/>
                <p:nvPr/>
              </p:nvSpPr>
              <p:spPr>
                <a:xfrm>
                  <a:off x="1759775" y="2359575"/>
                  <a:ext cx="7290900" cy="1334700"/>
                </a:xfrm>
                <a:prstGeom prst="rect">
                  <a:avLst/>
                </a:prstGeom>
                <a:solidFill>
                  <a:srgbClr val="F0F3F4"/>
                </a:solidFill>
                <a:ln cap="flat" cmpd="sng" w="9525">
                  <a:solidFill>
                    <a:srgbClr val="F0F3F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Figtree"/>
                    <a:ea typeface="Figtree"/>
                    <a:cs typeface="Figtree"/>
                    <a:sym typeface="Figtree"/>
                  </a:endParaRPr>
                </a:p>
              </p:txBody>
            </p:sp>
            <p:pic>
              <p:nvPicPr>
                <p:cNvPr id="171" name="Google Shape;171;p26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3260950" y="2488800"/>
                  <a:ext cx="4059323" cy="10487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172" name="Google Shape;172;p26"/>
              <p:cNvGrpSpPr/>
              <p:nvPr/>
            </p:nvGrpSpPr>
            <p:grpSpPr>
              <a:xfrm>
                <a:off x="325144" y="3115738"/>
                <a:ext cx="1135500" cy="578525"/>
                <a:chOff x="325138" y="3058425"/>
                <a:chExt cx="1135500" cy="578525"/>
              </a:xfrm>
            </p:grpSpPr>
            <p:sp>
              <p:nvSpPr>
                <p:cNvPr id="173" name="Google Shape;173;p26"/>
                <p:cNvSpPr txBox="1"/>
                <p:nvPr/>
              </p:nvSpPr>
              <p:spPr>
                <a:xfrm>
                  <a:off x="325138" y="3058425"/>
                  <a:ext cx="1135500" cy="369300"/>
                </a:xfrm>
                <a:prstGeom prst="rect">
                  <a:avLst/>
                </a:prstGeom>
                <a:solidFill>
                  <a:srgbClr val="EFF6EC"/>
                </a:solidFill>
                <a:ln>
                  <a:noFill/>
                </a:ln>
              </p:spPr>
              <p:txBody>
                <a:bodyPr anchorCtr="0" anchor="t" bIns="68575" lIns="68575" spcFirstLastPara="1" rIns="68575" wrap="square" tIns="68575">
                  <a:sp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500">
                      <a:latin typeface="Figtree SemiBold"/>
                      <a:ea typeface="Figtree SemiBold"/>
                      <a:cs typeface="Figtree SemiBold"/>
                      <a:sym typeface="Figtree SemiBold"/>
                    </a:rPr>
                    <a:t>SRE</a:t>
                  </a:r>
                  <a:endParaRPr sz="1500">
                    <a:latin typeface="Figtree"/>
                    <a:ea typeface="Figtree"/>
                    <a:cs typeface="Figtree"/>
                    <a:sym typeface="Figtree"/>
                  </a:endParaRPr>
                </a:p>
              </p:txBody>
            </p:sp>
            <p:sp>
              <p:nvSpPr>
                <p:cNvPr id="174" name="Google Shape;174;p26"/>
                <p:cNvSpPr txBox="1"/>
                <p:nvPr/>
              </p:nvSpPr>
              <p:spPr>
                <a:xfrm>
                  <a:off x="325138" y="3447050"/>
                  <a:ext cx="1135500" cy="189900"/>
                </a:xfrm>
                <a:prstGeom prst="rect">
                  <a:avLst/>
                </a:prstGeom>
                <a:solidFill>
                  <a:srgbClr val="00A259"/>
                </a:solidFill>
                <a:ln>
                  <a:noFill/>
                </a:ln>
              </p:spPr>
              <p:txBody>
                <a:bodyPr anchorCtr="0" anchor="t" bIns="0" lIns="0" spcFirstLastPara="1" rIns="0" wrap="square" tIns="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100">
                      <a:solidFill>
                        <a:srgbClr val="FFFFFF"/>
                      </a:solidFill>
                      <a:latin typeface="Figtree SemiBold"/>
                      <a:ea typeface="Figtree SemiBold"/>
                      <a:cs typeface="Figtree SemiBold"/>
                      <a:sym typeface="Figtree SemiBold"/>
                    </a:rPr>
                    <a:t>Services</a:t>
                  </a:r>
                  <a:endParaRPr sz="1100">
                    <a:solidFill>
                      <a:srgbClr val="FFFFFF"/>
                    </a:solidFill>
                    <a:latin typeface="Figtree SemiBold"/>
                    <a:ea typeface="Figtree SemiBold"/>
                    <a:cs typeface="Figtree SemiBold"/>
                    <a:sym typeface="Figtree SemiBold"/>
                  </a:endParaRPr>
                </a:p>
              </p:txBody>
            </p:sp>
          </p:grpSp>
          <p:pic>
            <p:nvPicPr>
              <p:cNvPr id="175" name="Google Shape;175;p26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14768" y="2460167"/>
                <a:ext cx="556275" cy="55631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76" name="Google Shape;176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77250" y="1041025"/>
            <a:ext cx="5655940" cy="1231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/>
          <p:nvPr/>
        </p:nvSpPr>
        <p:spPr>
          <a:xfrm>
            <a:off x="7320275" y="962350"/>
            <a:ext cx="1524000" cy="8418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7326575" y="1230763"/>
            <a:ext cx="1524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         </a:t>
            </a: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View Related Metrics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179" name="Google Shape;179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71901" y="1573440"/>
            <a:ext cx="206075" cy="175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85514" y="1309338"/>
            <a:ext cx="206087" cy="16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6"/>
          <p:cNvSpPr txBox="1"/>
          <p:nvPr/>
        </p:nvSpPr>
        <p:spPr>
          <a:xfrm>
            <a:off x="7326575" y="1499475"/>
            <a:ext cx="1524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         </a:t>
            </a: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View Related Logs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82" name="Google Shape;182;p26"/>
          <p:cNvSpPr/>
          <p:nvPr/>
        </p:nvSpPr>
        <p:spPr>
          <a:xfrm>
            <a:off x="3394900" y="2069275"/>
            <a:ext cx="4424500" cy="692525"/>
          </a:xfrm>
          <a:custGeom>
            <a:rect b="b" l="l" r="r" t="t"/>
            <a:pathLst>
              <a:path extrusionOk="0" h="27701" w="176980">
                <a:moveTo>
                  <a:pt x="170653" y="855"/>
                </a:moveTo>
                <a:lnTo>
                  <a:pt x="0" y="27701"/>
                </a:lnTo>
                <a:lnTo>
                  <a:pt x="154067" y="25991"/>
                </a:lnTo>
                <a:lnTo>
                  <a:pt x="176980" y="3591"/>
                </a:lnTo>
                <a:lnTo>
                  <a:pt x="172192" y="0"/>
                </a:lnTo>
              </a:path>
            </a:pathLst>
          </a:custGeom>
          <a:gradFill>
            <a:gsLst>
              <a:gs pos="0">
                <a:srgbClr val="CCCCCC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83" name="Google Shape;183;p26"/>
          <p:cNvSpPr/>
          <p:nvPr/>
        </p:nvSpPr>
        <p:spPr>
          <a:xfrm>
            <a:off x="7690325" y="1979238"/>
            <a:ext cx="192300" cy="192300"/>
          </a:xfrm>
          <a:prstGeom prst="ellipse">
            <a:avLst/>
          </a:prstGeom>
          <a:solidFill>
            <a:srgbClr val="F1452A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84" name="Google Shape;184;p26"/>
          <p:cNvSpPr/>
          <p:nvPr/>
        </p:nvSpPr>
        <p:spPr>
          <a:xfrm>
            <a:off x="7357775" y="994000"/>
            <a:ext cx="1451400" cy="259800"/>
          </a:xfrm>
          <a:prstGeom prst="rect">
            <a:avLst/>
          </a:prstGeom>
          <a:solidFill>
            <a:srgbClr val="EFF6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85" name="Google Shape;185;p26"/>
          <p:cNvSpPr txBox="1"/>
          <p:nvPr/>
        </p:nvSpPr>
        <p:spPr>
          <a:xfrm>
            <a:off x="7326525" y="962050"/>
            <a:ext cx="1524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         </a:t>
            </a: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View Service Map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186" name="Google Shape;186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383406" y="1007928"/>
            <a:ext cx="210312" cy="231343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6"/>
          <p:cNvSpPr/>
          <p:nvPr/>
        </p:nvSpPr>
        <p:spPr>
          <a:xfrm>
            <a:off x="1759775" y="3956525"/>
            <a:ext cx="46800" cy="653700"/>
          </a:xfrm>
          <a:prstGeom prst="rect">
            <a:avLst/>
          </a:prstGeom>
          <a:solidFill>
            <a:srgbClr val="35A65D"/>
          </a:solidFill>
          <a:ln cap="flat" cmpd="sng" w="9525">
            <a:solidFill>
              <a:srgbClr val="35A6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/>
          <p:nvPr/>
        </p:nvSpPr>
        <p:spPr>
          <a:xfrm>
            <a:off x="325144" y="3771775"/>
            <a:ext cx="1135500" cy="7575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93" name="Google Shape;193;p27"/>
          <p:cNvSpPr/>
          <p:nvPr/>
        </p:nvSpPr>
        <p:spPr>
          <a:xfrm>
            <a:off x="26638" y="4499600"/>
            <a:ext cx="818100" cy="643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94" name="Google Shape;194;p27"/>
          <p:cNvSpPr/>
          <p:nvPr/>
        </p:nvSpPr>
        <p:spPr>
          <a:xfrm>
            <a:off x="1759775" y="2359575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95" name="Google Shape;195;p27"/>
          <p:cNvSpPr/>
          <p:nvPr/>
        </p:nvSpPr>
        <p:spPr>
          <a:xfrm>
            <a:off x="1759775" y="964150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196" name="Google Shape;1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7250" y="1041025"/>
            <a:ext cx="5655940" cy="1231762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7"/>
          <p:cNvSpPr/>
          <p:nvPr/>
        </p:nvSpPr>
        <p:spPr>
          <a:xfrm>
            <a:off x="26638" y="4499600"/>
            <a:ext cx="818100" cy="643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198" name="Google Shape;198;p27"/>
          <p:cNvGrpSpPr/>
          <p:nvPr/>
        </p:nvGrpSpPr>
        <p:grpSpPr>
          <a:xfrm>
            <a:off x="325144" y="4512975"/>
            <a:ext cx="1135500" cy="576700"/>
            <a:chOff x="325138" y="4422325"/>
            <a:chExt cx="1135500" cy="576700"/>
          </a:xfrm>
        </p:grpSpPr>
        <p:sp>
          <p:nvSpPr>
            <p:cNvPr id="199" name="Google Shape;199;p27"/>
            <p:cNvSpPr txBox="1"/>
            <p:nvPr/>
          </p:nvSpPr>
          <p:spPr>
            <a:xfrm>
              <a:off x="325138" y="4422325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App Dev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200" name="Google Shape;200;p27"/>
            <p:cNvSpPr txBox="1"/>
            <p:nvPr/>
          </p:nvSpPr>
          <p:spPr>
            <a:xfrm>
              <a:off x="325138" y="4809125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Telemetry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grpSp>
        <p:nvGrpSpPr>
          <p:cNvPr id="201" name="Google Shape;201;p27"/>
          <p:cNvGrpSpPr/>
          <p:nvPr/>
        </p:nvGrpSpPr>
        <p:grpSpPr>
          <a:xfrm>
            <a:off x="1759775" y="3754975"/>
            <a:ext cx="7290900" cy="1334700"/>
            <a:chOff x="1759775" y="3754975"/>
            <a:chExt cx="7290900" cy="1334700"/>
          </a:xfrm>
        </p:grpSpPr>
        <p:sp>
          <p:nvSpPr>
            <p:cNvPr id="202" name="Google Shape;202;p27"/>
            <p:cNvSpPr/>
            <p:nvPr/>
          </p:nvSpPr>
          <p:spPr>
            <a:xfrm>
              <a:off x="1759775" y="3754975"/>
              <a:ext cx="7290900" cy="1334700"/>
            </a:xfrm>
            <a:prstGeom prst="rect">
              <a:avLst/>
            </a:prstGeom>
            <a:solidFill>
              <a:srgbClr val="F0F3F4"/>
            </a:solidFill>
            <a:ln cap="flat" cmpd="sng" w="9525">
              <a:solidFill>
                <a:srgbClr val="F0F3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grpSp>
          <p:nvGrpSpPr>
            <p:cNvPr id="203" name="Google Shape;203;p27"/>
            <p:cNvGrpSpPr/>
            <p:nvPr/>
          </p:nvGrpSpPr>
          <p:grpSpPr>
            <a:xfrm>
              <a:off x="4723194" y="3948987"/>
              <a:ext cx="1380745" cy="938905"/>
              <a:chOff x="4723194" y="3948987"/>
              <a:chExt cx="1380745" cy="938905"/>
            </a:xfrm>
          </p:grpSpPr>
          <p:pic>
            <p:nvPicPr>
              <p:cNvPr id="204" name="Google Shape;204;p27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4723194" y="3948987"/>
                <a:ext cx="1380745" cy="93890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205" name="Google Shape;205;p27"/>
              <p:cNvSpPr/>
              <p:nvPr/>
            </p:nvSpPr>
            <p:spPr>
              <a:xfrm>
                <a:off x="4851925" y="3952875"/>
                <a:ext cx="612900" cy="133500"/>
              </a:xfrm>
              <a:prstGeom prst="rect">
                <a:avLst/>
              </a:prstGeom>
              <a:solidFill>
                <a:srgbClr val="F4F4F4"/>
              </a:solidFill>
              <a:ln>
                <a:noFill/>
              </a:ln>
            </p:spPr>
            <p:txBody>
              <a:bodyPr anchorCtr="0" anchor="ctr" bIns="91425" lIns="0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latin typeface="Figtree SemiBold"/>
                    <a:ea typeface="Figtree SemiBold"/>
                    <a:cs typeface="Figtree SemiBold"/>
                    <a:sym typeface="Figtree SemiBold"/>
                  </a:rPr>
                  <a:t> Metrics</a:t>
                </a:r>
                <a:endParaRPr sz="800">
                  <a:latin typeface="Figtree SemiBold"/>
                  <a:ea typeface="Figtree SemiBold"/>
                  <a:cs typeface="Figtree SemiBold"/>
                  <a:sym typeface="Figtree SemiBold"/>
                </a:endParaRPr>
              </a:p>
            </p:txBody>
          </p:sp>
        </p:grpSp>
      </p:grpSp>
      <p:sp>
        <p:nvSpPr>
          <p:cNvPr id="206" name="Google Shape;206;p27"/>
          <p:cNvSpPr/>
          <p:nvPr/>
        </p:nvSpPr>
        <p:spPr>
          <a:xfrm>
            <a:off x="325144" y="2359575"/>
            <a:ext cx="1135500" cy="7575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207" name="Google Shape;207;p27"/>
          <p:cNvGrpSpPr/>
          <p:nvPr/>
        </p:nvGrpSpPr>
        <p:grpSpPr>
          <a:xfrm>
            <a:off x="325144" y="3115738"/>
            <a:ext cx="1135500" cy="578525"/>
            <a:chOff x="325138" y="3058425"/>
            <a:chExt cx="1135500" cy="578525"/>
          </a:xfrm>
        </p:grpSpPr>
        <p:sp>
          <p:nvSpPr>
            <p:cNvPr id="208" name="Google Shape;208;p27"/>
            <p:cNvSpPr txBox="1"/>
            <p:nvPr/>
          </p:nvSpPr>
          <p:spPr>
            <a:xfrm>
              <a:off x="325138" y="3058425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SRE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209" name="Google Shape;209;p27"/>
            <p:cNvSpPr txBox="1"/>
            <p:nvPr/>
          </p:nvSpPr>
          <p:spPr>
            <a:xfrm>
              <a:off x="325138" y="3447050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Services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210" name="Google Shape;210;p27"/>
          <p:cNvSpPr/>
          <p:nvPr/>
        </p:nvSpPr>
        <p:spPr>
          <a:xfrm>
            <a:off x="325144" y="964150"/>
            <a:ext cx="1135500" cy="7821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211" name="Google Shape;211;p27"/>
          <p:cNvGrpSpPr/>
          <p:nvPr/>
        </p:nvGrpSpPr>
        <p:grpSpPr>
          <a:xfrm>
            <a:off x="325144" y="1746375"/>
            <a:ext cx="1135500" cy="552475"/>
            <a:chOff x="325138" y="1722400"/>
            <a:chExt cx="1135500" cy="552475"/>
          </a:xfrm>
        </p:grpSpPr>
        <p:sp>
          <p:nvSpPr>
            <p:cNvPr id="212" name="Google Shape;212;p27"/>
            <p:cNvSpPr txBox="1"/>
            <p:nvPr/>
          </p:nvSpPr>
          <p:spPr>
            <a:xfrm>
              <a:off x="325138" y="1722400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Executive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213" name="Google Shape;213;p27"/>
            <p:cNvSpPr txBox="1"/>
            <p:nvPr/>
          </p:nvSpPr>
          <p:spPr>
            <a:xfrm>
              <a:off x="325138" y="2084975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Customer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pic>
        <p:nvPicPr>
          <p:cNvPr id="214" name="Google Shape;21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662" y="1057988"/>
            <a:ext cx="594476" cy="59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4768" y="2460167"/>
            <a:ext cx="556275" cy="556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4774" y="3872388"/>
            <a:ext cx="556275" cy="55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60950" y="2488800"/>
            <a:ext cx="4059323" cy="104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7"/>
          <p:cNvSpPr/>
          <p:nvPr/>
        </p:nvSpPr>
        <p:spPr>
          <a:xfrm>
            <a:off x="3188925" y="2425413"/>
            <a:ext cx="1561800" cy="898500"/>
          </a:xfrm>
          <a:prstGeom prst="wedgeRectCallout">
            <a:avLst>
              <a:gd fmla="val 66612" name="adj1"/>
              <a:gd fmla="val -11635" name="adj2"/>
            </a:avLst>
          </a:prstGeom>
          <a:solidFill>
            <a:srgbClr val="FFFFFF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19" name="Google Shape;219;p27"/>
          <p:cNvSpPr txBox="1"/>
          <p:nvPr/>
        </p:nvSpPr>
        <p:spPr>
          <a:xfrm>
            <a:off x="3195326" y="2425113"/>
            <a:ext cx="1561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         View Journey Map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53624" y="2470991"/>
            <a:ext cx="215549" cy="231343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3195250" y="3000650"/>
            <a:ext cx="1562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         </a:t>
            </a: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View Related Logs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22" name="Google Shape;222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254569" y="3087327"/>
            <a:ext cx="206070" cy="175159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7"/>
          <p:cNvSpPr/>
          <p:nvPr/>
        </p:nvSpPr>
        <p:spPr>
          <a:xfrm>
            <a:off x="4728025" y="2902650"/>
            <a:ext cx="1380800" cy="1064450"/>
          </a:xfrm>
          <a:custGeom>
            <a:rect b="b" l="l" r="r" t="t"/>
            <a:pathLst>
              <a:path extrusionOk="0" h="42578" w="55232">
                <a:moveTo>
                  <a:pt x="13851" y="0"/>
                </a:moveTo>
                <a:lnTo>
                  <a:pt x="0" y="42578"/>
                </a:lnTo>
                <a:lnTo>
                  <a:pt x="55232" y="42578"/>
                </a:lnTo>
                <a:lnTo>
                  <a:pt x="20007" y="0"/>
                </a:lnTo>
                <a:close/>
              </a:path>
            </a:pathLst>
          </a:custGeom>
          <a:gradFill>
            <a:gsLst>
              <a:gs pos="0">
                <a:srgbClr val="CCCCCC">
                  <a:alpha val="0"/>
                </a:srgbClr>
              </a:gs>
              <a:gs pos="100000">
                <a:srgbClr val="FFFFFF">
                  <a:alpha val="0"/>
                  <a:alpha val="0"/>
                </a:srgbClr>
              </a:gs>
            </a:gsLst>
            <a:lin ang="5400012" scaled="0"/>
          </a:gradFill>
          <a:ln>
            <a:noFill/>
          </a:ln>
        </p:spPr>
      </p:sp>
      <p:grpSp>
        <p:nvGrpSpPr>
          <p:cNvPr id="224" name="Google Shape;224;p27"/>
          <p:cNvGrpSpPr/>
          <p:nvPr/>
        </p:nvGrpSpPr>
        <p:grpSpPr>
          <a:xfrm>
            <a:off x="4998825" y="2704925"/>
            <a:ext cx="367500" cy="261600"/>
            <a:chOff x="4501650" y="2670725"/>
            <a:chExt cx="367500" cy="261600"/>
          </a:xfrm>
        </p:grpSpPr>
        <p:sp>
          <p:nvSpPr>
            <p:cNvPr id="225" name="Google Shape;225;p27"/>
            <p:cNvSpPr/>
            <p:nvPr/>
          </p:nvSpPr>
          <p:spPr>
            <a:xfrm>
              <a:off x="4559325" y="2704463"/>
              <a:ext cx="192300" cy="192300"/>
            </a:xfrm>
            <a:prstGeom prst="ellipse">
              <a:avLst/>
            </a:prstGeom>
            <a:solidFill>
              <a:srgbClr val="F1452A"/>
            </a:solidFill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226" name="Google Shape;226;p27"/>
            <p:cNvSpPr txBox="1"/>
            <p:nvPr/>
          </p:nvSpPr>
          <p:spPr>
            <a:xfrm>
              <a:off x="4501650" y="2670725"/>
              <a:ext cx="3675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">
                  <a:solidFill>
                    <a:srgbClr val="FFFFFF"/>
                  </a:solidFill>
                  <a:latin typeface="Figtree"/>
                  <a:ea typeface="Figtree"/>
                  <a:cs typeface="Figtree"/>
                  <a:sym typeface="Figtree"/>
                </a:rPr>
                <a:t>99%</a:t>
              </a:r>
              <a:endParaRPr sz="500">
                <a:solidFill>
                  <a:srgbClr val="FFFFFF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</p:grpSp>
      <p:sp>
        <p:nvSpPr>
          <p:cNvPr id="227" name="Google Shape;227;p27"/>
          <p:cNvSpPr/>
          <p:nvPr/>
        </p:nvSpPr>
        <p:spPr>
          <a:xfrm>
            <a:off x="3225125" y="2744525"/>
            <a:ext cx="1476000" cy="259800"/>
          </a:xfrm>
          <a:prstGeom prst="rect">
            <a:avLst/>
          </a:prstGeom>
          <a:solidFill>
            <a:srgbClr val="EFF6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3195375" y="2712881"/>
            <a:ext cx="1555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         </a:t>
            </a: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View Related Metrics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29" name="Google Shape;229;p2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255784" y="2791463"/>
            <a:ext cx="211218" cy="16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A259"/>
                </a:solidFill>
              </a:rPr>
              <a:t>Drill To Related Metrics</a:t>
            </a:r>
            <a:endParaRPr b="1">
              <a:solidFill>
                <a:srgbClr val="00A25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A259"/>
                </a:solidFill>
              </a:rPr>
              <a:t>Pivot From Metrics To Traces</a:t>
            </a:r>
            <a:endParaRPr b="1">
              <a:solidFill>
                <a:srgbClr val="00A259"/>
              </a:solidFill>
            </a:endParaRPr>
          </a:p>
        </p:txBody>
      </p:sp>
      <p:sp>
        <p:nvSpPr>
          <p:cNvPr id="236" name="Google Shape;236;p28"/>
          <p:cNvSpPr/>
          <p:nvPr/>
        </p:nvSpPr>
        <p:spPr>
          <a:xfrm>
            <a:off x="1759775" y="2359575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37" name="Google Shape;237;p28"/>
          <p:cNvSpPr/>
          <p:nvPr/>
        </p:nvSpPr>
        <p:spPr>
          <a:xfrm>
            <a:off x="5015850" y="2536550"/>
            <a:ext cx="104700" cy="104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38" name="Google Shape;238;p28"/>
          <p:cNvSpPr/>
          <p:nvPr/>
        </p:nvSpPr>
        <p:spPr>
          <a:xfrm>
            <a:off x="1759775" y="964150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39" name="Google Shape;2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7250" y="1041025"/>
            <a:ext cx="5655940" cy="1231762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8"/>
          <p:cNvSpPr/>
          <p:nvPr/>
        </p:nvSpPr>
        <p:spPr>
          <a:xfrm>
            <a:off x="1759775" y="3754975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241" name="Google Shape;241;p28"/>
          <p:cNvGrpSpPr/>
          <p:nvPr/>
        </p:nvGrpSpPr>
        <p:grpSpPr>
          <a:xfrm>
            <a:off x="4723194" y="3948987"/>
            <a:ext cx="1380745" cy="938905"/>
            <a:chOff x="4723194" y="3948987"/>
            <a:chExt cx="1380745" cy="938905"/>
          </a:xfrm>
        </p:grpSpPr>
        <p:pic>
          <p:nvPicPr>
            <p:cNvPr id="242" name="Google Shape;242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3194" y="3948987"/>
              <a:ext cx="1380745" cy="93890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243" name="Google Shape;243;p28"/>
            <p:cNvSpPr/>
            <p:nvPr/>
          </p:nvSpPr>
          <p:spPr>
            <a:xfrm>
              <a:off x="4851925" y="3952875"/>
              <a:ext cx="612900" cy="133500"/>
            </a:xfrm>
            <a:prstGeom prst="rect">
              <a:avLst/>
            </a:prstGeom>
            <a:solidFill>
              <a:srgbClr val="F4F4F4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latin typeface="Figtree SemiBold"/>
                  <a:ea typeface="Figtree SemiBold"/>
                  <a:cs typeface="Figtree SemiBold"/>
                  <a:sym typeface="Figtree SemiBold"/>
                </a:rPr>
                <a:t> Metrics</a:t>
              </a:r>
              <a:endParaRPr sz="800"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grpSp>
        <p:nvGrpSpPr>
          <p:cNvPr id="244" name="Google Shape;244;p28"/>
          <p:cNvGrpSpPr/>
          <p:nvPr/>
        </p:nvGrpSpPr>
        <p:grpSpPr>
          <a:xfrm>
            <a:off x="6142058" y="3952875"/>
            <a:ext cx="2190659" cy="938905"/>
            <a:chOff x="6142058" y="3952875"/>
            <a:chExt cx="2190659" cy="938905"/>
          </a:xfrm>
        </p:grpSpPr>
        <p:cxnSp>
          <p:nvCxnSpPr>
            <p:cNvPr id="245" name="Google Shape;245;p28"/>
            <p:cNvCxnSpPr/>
            <p:nvPr/>
          </p:nvCxnSpPr>
          <p:spPr>
            <a:xfrm flipH="1" rot="10800000">
              <a:off x="6142058" y="4418425"/>
              <a:ext cx="733800" cy="39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grpSp>
          <p:nvGrpSpPr>
            <p:cNvPr id="246" name="Google Shape;246;p28"/>
            <p:cNvGrpSpPr/>
            <p:nvPr/>
          </p:nvGrpSpPr>
          <p:grpSpPr>
            <a:xfrm>
              <a:off x="6951974" y="3952875"/>
              <a:ext cx="1380743" cy="938905"/>
              <a:chOff x="6951974" y="3952875"/>
              <a:chExt cx="1380743" cy="938905"/>
            </a:xfrm>
          </p:grpSpPr>
          <p:pic>
            <p:nvPicPr>
              <p:cNvPr id="247" name="Google Shape;247;p28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951974" y="3952875"/>
                <a:ext cx="1380743" cy="93890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248" name="Google Shape;248;p28"/>
              <p:cNvSpPr/>
              <p:nvPr/>
            </p:nvSpPr>
            <p:spPr>
              <a:xfrm>
                <a:off x="7080775" y="3965575"/>
                <a:ext cx="612900" cy="133500"/>
              </a:xfrm>
              <a:prstGeom prst="rect">
                <a:avLst/>
              </a:prstGeom>
              <a:solidFill>
                <a:srgbClr val="F4F4F4"/>
              </a:solidFill>
              <a:ln>
                <a:noFill/>
              </a:ln>
            </p:spPr>
            <p:txBody>
              <a:bodyPr anchorCtr="0" anchor="ctr" bIns="91425" lIns="0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latin typeface="Figtree SemiBold"/>
                    <a:ea typeface="Figtree SemiBold"/>
                    <a:cs typeface="Figtree SemiBold"/>
                    <a:sym typeface="Figtree SemiBold"/>
                  </a:rPr>
                  <a:t> Traces</a:t>
                </a:r>
                <a:endParaRPr sz="800">
                  <a:latin typeface="Figtree SemiBold"/>
                  <a:ea typeface="Figtree SemiBold"/>
                  <a:cs typeface="Figtree SemiBold"/>
                  <a:sym typeface="Figtree SemiBold"/>
                </a:endParaRPr>
              </a:p>
            </p:txBody>
          </p:sp>
        </p:grpSp>
      </p:grpSp>
      <p:sp>
        <p:nvSpPr>
          <p:cNvPr id="249" name="Google Shape;249;p28"/>
          <p:cNvSpPr/>
          <p:nvPr/>
        </p:nvSpPr>
        <p:spPr>
          <a:xfrm>
            <a:off x="325144" y="3771775"/>
            <a:ext cx="1135500" cy="7575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50" name="Google Shape;250;p28"/>
          <p:cNvSpPr/>
          <p:nvPr/>
        </p:nvSpPr>
        <p:spPr>
          <a:xfrm>
            <a:off x="26638" y="4499600"/>
            <a:ext cx="818100" cy="643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51" name="Google Shape;251;p28"/>
          <p:cNvSpPr/>
          <p:nvPr/>
        </p:nvSpPr>
        <p:spPr>
          <a:xfrm>
            <a:off x="26638" y="4499600"/>
            <a:ext cx="818100" cy="643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252" name="Google Shape;252;p28"/>
          <p:cNvGrpSpPr/>
          <p:nvPr/>
        </p:nvGrpSpPr>
        <p:grpSpPr>
          <a:xfrm>
            <a:off x="325144" y="4512975"/>
            <a:ext cx="1135500" cy="576700"/>
            <a:chOff x="325138" y="4422325"/>
            <a:chExt cx="1135500" cy="576700"/>
          </a:xfrm>
        </p:grpSpPr>
        <p:sp>
          <p:nvSpPr>
            <p:cNvPr id="253" name="Google Shape;253;p28"/>
            <p:cNvSpPr txBox="1"/>
            <p:nvPr/>
          </p:nvSpPr>
          <p:spPr>
            <a:xfrm>
              <a:off x="325138" y="4422325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App Dev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254" name="Google Shape;254;p28"/>
            <p:cNvSpPr txBox="1"/>
            <p:nvPr/>
          </p:nvSpPr>
          <p:spPr>
            <a:xfrm>
              <a:off x="325138" y="4809125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Telemetry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255" name="Google Shape;255;p28"/>
          <p:cNvSpPr/>
          <p:nvPr/>
        </p:nvSpPr>
        <p:spPr>
          <a:xfrm>
            <a:off x="325144" y="2359575"/>
            <a:ext cx="1135500" cy="7575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256" name="Google Shape;256;p28"/>
          <p:cNvGrpSpPr/>
          <p:nvPr/>
        </p:nvGrpSpPr>
        <p:grpSpPr>
          <a:xfrm>
            <a:off x="325144" y="3115738"/>
            <a:ext cx="1135500" cy="578525"/>
            <a:chOff x="325138" y="3058425"/>
            <a:chExt cx="1135500" cy="578525"/>
          </a:xfrm>
        </p:grpSpPr>
        <p:sp>
          <p:nvSpPr>
            <p:cNvPr id="257" name="Google Shape;257;p28"/>
            <p:cNvSpPr txBox="1"/>
            <p:nvPr/>
          </p:nvSpPr>
          <p:spPr>
            <a:xfrm>
              <a:off x="325138" y="3058425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SRE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258" name="Google Shape;258;p28"/>
            <p:cNvSpPr txBox="1"/>
            <p:nvPr/>
          </p:nvSpPr>
          <p:spPr>
            <a:xfrm>
              <a:off x="325138" y="3447050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Services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259" name="Google Shape;259;p28"/>
          <p:cNvSpPr/>
          <p:nvPr/>
        </p:nvSpPr>
        <p:spPr>
          <a:xfrm>
            <a:off x="248194" y="922775"/>
            <a:ext cx="1135500" cy="7821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260" name="Google Shape;260;p28"/>
          <p:cNvGrpSpPr/>
          <p:nvPr/>
        </p:nvGrpSpPr>
        <p:grpSpPr>
          <a:xfrm>
            <a:off x="325144" y="1746375"/>
            <a:ext cx="1135500" cy="552475"/>
            <a:chOff x="325138" y="1722400"/>
            <a:chExt cx="1135500" cy="552475"/>
          </a:xfrm>
        </p:grpSpPr>
        <p:sp>
          <p:nvSpPr>
            <p:cNvPr id="261" name="Google Shape;261;p28"/>
            <p:cNvSpPr txBox="1"/>
            <p:nvPr/>
          </p:nvSpPr>
          <p:spPr>
            <a:xfrm>
              <a:off x="325138" y="1722400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Executive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262" name="Google Shape;262;p28"/>
            <p:cNvSpPr txBox="1"/>
            <p:nvPr/>
          </p:nvSpPr>
          <p:spPr>
            <a:xfrm>
              <a:off x="325138" y="2084975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Customer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pic>
        <p:nvPicPr>
          <p:cNvPr id="263" name="Google Shape;26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5662" y="1057988"/>
            <a:ext cx="594476" cy="59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4768" y="2460167"/>
            <a:ext cx="556275" cy="556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4774" y="3872388"/>
            <a:ext cx="556275" cy="5562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8"/>
          <p:cNvSpPr/>
          <p:nvPr/>
        </p:nvSpPr>
        <p:spPr>
          <a:xfrm>
            <a:off x="3050600" y="3949263"/>
            <a:ext cx="1561800" cy="898500"/>
          </a:xfrm>
          <a:prstGeom prst="wedgeRectCallout">
            <a:avLst>
              <a:gd fmla="val 72184" name="adj1"/>
              <a:gd fmla="val -4718" name="adj2"/>
            </a:avLst>
          </a:prstGeom>
          <a:solidFill>
            <a:srgbClr val="FFFFFF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67" name="Google Shape;267;p28"/>
          <p:cNvSpPr txBox="1"/>
          <p:nvPr/>
        </p:nvSpPr>
        <p:spPr>
          <a:xfrm>
            <a:off x="3057001" y="3948963"/>
            <a:ext cx="1561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         View Service Map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68" name="Google Shape;268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15299" y="3994841"/>
            <a:ext cx="215549" cy="231343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8"/>
          <p:cNvSpPr txBox="1"/>
          <p:nvPr/>
        </p:nvSpPr>
        <p:spPr>
          <a:xfrm>
            <a:off x="3057050" y="4236731"/>
            <a:ext cx="1555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         View Related Logs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70" name="Google Shape;270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117459" y="4315313"/>
            <a:ext cx="211218" cy="16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8"/>
          <p:cNvSpPr/>
          <p:nvPr/>
        </p:nvSpPr>
        <p:spPr>
          <a:xfrm>
            <a:off x="3092350" y="4544850"/>
            <a:ext cx="1476000" cy="259800"/>
          </a:xfrm>
          <a:prstGeom prst="rect">
            <a:avLst/>
          </a:prstGeom>
          <a:solidFill>
            <a:srgbClr val="EFF6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72" name="Google Shape;272;p28"/>
          <p:cNvSpPr txBox="1"/>
          <p:nvPr/>
        </p:nvSpPr>
        <p:spPr>
          <a:xfrm>
            <a:off x="3056925" y="4524500"/>
            <a:ext cx="1555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         </a:t>
            </a: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View Related Traces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73" name="Google Shape;273;p2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116244" y="4611177"/>
            <a:ext cx="206070" cy="175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260950" y="2488800"/>
            <a:ext cx="4059323" cy="104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/>
          <p:nvPr/>
        </p:nvSpPr>
        <p:spPr>
          <a:xfrm>
            <a:off x="1759775" y="3754975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80" name="Google Shape;28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A259"/>
                </a:solidFill>
              </a:rPr>
              <a:t>Pivot From Traces To Logs</a:t>
            </a:r>
            <a:endParaRPr b="1">
              <a:solidFill>
                <a:srgbClr val="00A259"/>
              </a:solidFill>
            </a:endParaRPr>
          </a:p>
        </p:txBody>
      </p:sp>
      <p:sp>
        <p:nvSpPr>
          <p:cNvPr id="281" name="Google Shape;281;p29"/>
          <p:cNvSpPr/>
          <p:nvPr/>
        </p:nvSpPr>
        <p:spPr>
          <a:xfrm>
            <a:off x="26638" y="4499600"/>
            <a:ext cx="818100" cy="643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282" name="Google Shape;282;p29"/>
          <p:cNvCxnSpPr/>
          <p:nvPr/>
        </p:nvCxnSpPr>
        <p:spPr>
          <a:xfrm flipH="1" rot="10800000">
            <a:off x="6142058" y="4418425"/>
            <a:ext cx="733800" cy="3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triangle"/>
            <a:tailEnd len="med" w="med" type="triangle"/>
          </a:ln>
        </p:spPr>
      </p:cxnSp>
      <p:grpSp>
        <p:nvGrpSpPr>
          <p:cNvPr id="283" name="Google Shape;283;p29"/>
          <p:cNvGrpSpPr/>
          <p:nvPr/>
        </p:nvGrpSpPr>
        <p:grpSpPr>
          <a:xfrm>
            <a:off x="2492399" y="3948987"/>
            <a:ext cx="2154635" cy="946675"/>
            <a:chOff x="2492399" y="3948987"/>
            <a:chExt cx="2154635" cy="946675"/>
          </a:xfrm>
        </p:grpSpPr>
        <p:cxnSp>
          <p:nvCxnSpPr>
            <p:cNvPr id="284" name="Google Shape;284;p29"/>
            <p:cNvCxnSpPr/>
            <p:nvPr/>
          </p:nvCxnSpPr>
          <p:spPr>
            <a:xfrm flipH="1" rot="10800000">
              <a:off x="3913233" y="4416475"/>
              <a:ext cx="733800" cy="39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grpSp>
          <p:nvGrpSpPr>
            <p:cNvPr id="285" name="Google Shape;285;p29"/>
            <p:cNvGrpSpPr/>
            <p:nvPr/>
          </p:nvGrpSpPr>
          <p:grpSpPr>
            <a:xfrm>
              <a:off x="2492399" y="3948987"/>
              <a:ext cx="1382760" cy="946675"/>
              <a:chOff x="2492399" y="3948987"/>
              <a:chExt cx="1382760" cy="946675"/>
            </a:xfrm>
          </p:grpSpPr>
          <p:pic>
            <p:nvPicPr>
              <p:cNvPr id="286" name="Google Shape;286;p29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492399" y="3948987"/>
                <a:ext cx="1382760" cy="94667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287" name="Google Shape;287;p29"/>
              <p:cNvSpPr/>
              <p:nvPr/>
            </p:nvSpPr>
            <p:spPr>
              <a:xfrm>
                <a:off x="2616725" y="3965575"/>
                <a:ext cx="612900" cy="133500"/>
              </a:xfrm>
              <a:prstGeom prst="rect">
                <a:avLst/>
              </a:prstGeom>
              <a:solidFill>
                <a:srgbClr val="F4F4F4"/>
              </a:solidFill>
              <a:ln>
                <a:noFill/>
              </a:ln>
            </p:spPr>
            <p:txBody>
              <a:bodyPr anchorCtr="0" anchor="ctr" bIns="91425" lIns="0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latin typeface="Figtree SemiBold"/>
                    <a:ea typeface="Figtree SemiBold"/>
                    <a:cs typeface="Figtree SemiBold"/>
                    <a:sym typeface="Figtree SemiBold"/>
                  </a:rPr>
                  <a:t> Logs</a:t>
                </a:r>
                <a:endParaRPr sz="800">
                  <a:latin typeface="Figtree SemiBold"/>
                  <a:ea typeface="Figtree SemiBold"/>
                  <a:cs typeface="Figtree SemiBold"/>
                  <a:sym typeface="Figtree SemiBold"/>
                </a:endParaRPr>
              </a:p>
            </p:txBody>
          </p:sp>
        </p:grpSp>
      </p:grpSp>
      <p:grpSp>
        <p:nvGrpSpPr>
          <p:cNvPr id="288" name="Google Shape;288;p29"/>
          <p:cNvGrpSpPr/>
          <p:nvPr/>
        </p:nvGrpSpPr>
        <p:grpSpPr>
          <a:xfrm>
            <a:off x="4723194" y="3948987"/>
            <a:ext cx="1380745" cy="938905"/>
            <a:chOff x="4723194" y="3948987"/>
            <a:chExt cx="1380745" cy="938905"/>
          </a:xfrm>
        </p:grpSpPr>
        <p:pic>
          <p:nvPicPr>
            <p:cNvPr id="289" name="Google Shape;289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3194" y="3948987"/>
              <a:ext cx="1380745" cy="93890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290" name="Google Shape;290;p29"/>
            <p:cNvSpPr/>
            <p:nvPr/>
          </p:nvSpPr>
          <p:spPr>
            <a:xfrm>
              <a:off x="4851925" y="3952875"/>
              <a:ext cx="612900" cy="133500"/>
            </a:xfrm>
            <a:prstGeom prst="rect">
              <a:avLst/>
            </a:prstGeom>
            <a:solidFill>
              <a:srgbClr val="F4F4F4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latin typeface="Figtree SemiBold"/>
                  <a:ea typeface="Figtree SemiBold"/>
                  <a:cs typeface="Figtree SemiBold"/>
                  <a:sym typeface="Figtree SemiBold"/>
                </a:rPr>
                <a:t> Metrics</a:t>
              </a:r>
              <a:endParaRPr sz="800"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grpSp>
        <p:nvGrpSpPr>
          <p:cNvPr id="291" name="Google Shape;291;p29"/>
          <p:cNvGrpSpPr/>
          <p:nvPr/>
        </p:nvGrpSpPr>
        <p:grpSpPr>
          <a:xfrm>
            <a:off x="6951974" y="3952875"/>
            <a:ext cx="1380743" cy="938905"/>
            <a:chOff x="6951974" y="3952875"/>
            <a:chExt cx="1380743" cy="938905"/>
          </a:xfrm>
        </p:grpSpPr>
        <p:pic>
          <p:nvPicPr>
            <p:cNvPr id="292" name="Google Shape;292;p2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951974" y="3952875"/>
              <a:ext cx="1380743" cy="93890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293" name="Google Shape;293;p29"/>
            <p:cNvSpPr/>
            <p:nvPr/>
          </p:nvSpPr>
          <p:spPr>
            <a:xfrm>
              <a:off x="7080775" y="3965575"/>
              <a:ext cx="612900" cy="133500"/>
            </a:xfrm>
            <a:prstGeom prst="rect">
              <a:avLst/>
            </a:prstGeom>
            <a:solidFill>
              <a:srgbClr val="F4F4F4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latin typeface="Figtree SemiBold"/>
                  <a:ea typeface="Figtree SemiBold"/>
                  <a:cs typeface="Figtree SemiBold"/>
                  <a:sym typeface="Figtree SemiBold"/>
                </a:rPr>
                <a:t> Traces</a:t>
              </a:r>
              <a:endParaRPr sz="800"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294" name="Google Shape;294;p29"/>
          <p:cNvSpPr/>
          <p:nvPr/>
        </p:nvSpPr>
        <p:spPr>
          <a:xfrm>
            <a:off x="1759775" y="2359575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95" name="Google Shape;295;p29"/>
          <p:cNvSpPr/>
          <p:nvPr/>
        </p:nvSpPr>
        <p:spPr>
          <a:xfrm>
            <a:off x="5015850" y="2536550"/>
            <a:ext cx="104700" cy="104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96" name="Google Shape;296;p29"/>
          <p:cNvSpPr/>
          <p:nvPr/>
        </p:nvSpPr>
        <p:spPr>
          <a:xfrm>
            <a:off x="1759775" y="964150"/>
            <a:ext cx="7290900" cy="1334700"/>
          </a:xfrm>
          <a:prstGeom prst="rect">
            <a:avLst/>
          </a:prstGeom>
          <a:solidFill>
            <a:srgbClr val="F0F3F4"/>
          </a:solidFill>
          <a:ln cap="flat" cmpd="sng" w="9525">
            <a:solidFill>
              <a:srgbClr val="F0F3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97" name="Google Shape;297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77250" y="1041025"/>
            <a:ext cx="5655940" cy="1231762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9"/>
          <p:cNvSpPr/>
          <p:nvPr/>
        </p:nvSpPr>
        <p:spPr>
          <a:xfrm>
            <a:off x="325144" y="3771775"/>
            <a:ext cx="1135500" cy="7575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299" name="Google Shape;299;p29"/>
          <p:cNvGrpSpPr/>
          <p:nvPr/>
        </p:nvGrpSpPr>
        <p:grpSpPr>
          <a:xfrm>
            <a:off x="325144" y="4512975"/>
            <a:ext cx="1135500" cy="576700"/>
            <a:chOff x="325138" y="4422325"/>
            <a:chExt cx="1135500" cy="576700"/>
          </a:xfrm>
        </p:grpSpPr>
        <p:sp>
          <p:nvSpPr>
            <p:cNvPr id="300" name="Google Shape;300;p29"/>
            <p:cNvSpPr txBox="1"/>
            <p:nvPr/>
          </p:nvSpPr>
          <p:spPr>
            <a:xfrm>
              <a:off x="325138" y="4422325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App Dev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301" name="Google Shape;301;p29"/>
            <p:cNvSpPr txBox="1"/>
            <p:nvPr/>
          </p:nvSpPr>
          <p:spPr>
            <a:xfrm>
              <a:off x="325138" y="4809125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Telemetry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302" name="Google Shape;302;p29"/>
          <p:cNvSpPr/>
          <p:nvPr/>
        </p:nvSpPr>
        <p:spPr>
          <a:xfrm>
            <a:off x="325144" y="2359575"/>
            <a:ext cx="1135500" cy="7575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303" name="Google Shape;303;p29"/>
          <p:cNvGrpSpPr/>
          <p:nvPr/>
        </p:nvGrpSpPr>
        <p:grpSpPr>
          <a:xfrm>
            <a:off x="325144" y="3115738"/>
            <a:ext cx="1135500" cy="578525"/>
            <a:chOff x="325138" y="3058425"/>
            <a:chExt cx="1135500" cy="578525"/>
          </a:xfrm>
        </p:grpSpPr>
        <p:sp>
          <p:nvSpPr>
            <p:cNvPr id="304" name="Google Shape;304;p29"/>
            <p:cNvSpPr txBox="1"/>
            <p:nvPr/>
          </p:nvSpPr>
          <p:spPr>
            <a:xfrm>
              <a:off x="325138" y="3058425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SRE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305" name="Google Shape;305;p29"/>
            <p:cNvSpPr txBox="1"/>
            <p:nvPr/>
          </p:nvSpPr>
          <p:spPr>
            <a:xfrm>
              <a:off x="325138" y="3447050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Services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306" name="Google Shape;306;p29"/>
          <p:cNvSpPr/>
          <p:nvPr/>
        </p:nvSpPr>
        <p:spPr>
          <a:xfrm>
            <a:off x="325144" y="964150"/>
            <a:ext cx="1135500" cy="782100"/>
          </a:xfrm>
          <a:prstGeom prst="rect">
            <a:avLst/>
          </a:prstGeom>
          <a:noFill/>
          <a:ln cap="flat" cmpd="sng" w="9525">
            <a:solidFill>
              <a:srgbClr val="EFF6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307" name="Google Shape;307;p29"/>
          <p:cNvGrpSpPr/>
          <p:nvPr/>
        </p:nvGrpSpPr>
        <p:grpSpPr>
          <a:xfrm>
            <a:off x="325144" y="1746375"/>
            <a:ext cx="1135500" cy="552475"/>
            <a:chOff x="325138" y="1722400"/>
            <a:chExt cx="1135500" cy="552475"/>
          </a:xfrm>
        </p:grpSpPr>
        <p:sp>
          <p:nvSpPr>
            <p:cNvPr id="308" name="Google Shape;308;p29"/>
            <p:cNvSpPr txBox="1"/>
            <p:nvPr/>
          </p:nvSpPr>
          <p:spPr>
            <a:xfrm>
              <a:off x="325138" y="1722400"/>
              <a:ext cx="1135500" cy="369300"/>
            </a:xfrm>
            <a:prstGeom prst="rect">
              <a:avLst/>
            </a:prstGeom>
            <a:solidFill>
              <a:srgbClr val="EFF6EC"/>
            </a:solidFill>
            <a:ln>
              <a:noFill/>
            </a:ln>
          </p:spPr>
          <p:txBody>
            <a:bodyPr anchorCtr="0" anchor="t" bIns="68575" lIns="68575" spcFirstLastPara="1" rIns="68575" wrap="square" tIns="685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Figtree SemiBold"/>
                  <a:ea typeface="Figtree SemiBold"/>
                  <a:cs typeface="Figtree SemiBold"/>
                  <a:sym typeface="Figtree SemiBold"/>
                </a:rPr>
                <a:t>Executive</a:t>
              </a:r>
              <a:endParaRPr sz="1500"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309" name="Google Shape;309;p29"/>
            <p:cNvSpPr txBox="1"/>
            <p:nvPr/>
          </p:nvSpPr>
          <p:spPr>
            <a:xfrm>
              <a:off x="325138" y="2084975"/>
              <a:ext cx="1135500" cy="189900"/>
            </a:xfrm>
            <a:prstGeom prst="rect">
              <a:avLst/>
            </a:prstGeom>
            <a:solidFill>
              <a:srgbClr val="00A25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Customer</a:t>
              </a:r>
              <a:endParaRPr sz="1100">
                <a:solidFill>
                  <a:srgbClr val="FFFFFF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pic>
        <p:nvPicPr>
          <p:cNvPr id="310" name="Google Shape;310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5662" y="1057988"/>
            <a:ext cx="594476" cy="59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4768" y="2460167"/>
            <a:ext cx="556275" cy="556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4774" y="3872388"/>
            <a:ext cx="556275" cy="55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9"/>
          <p:cNvSpPr/>
          <p:nvPr/>
        </p:nvSpPr>
        <p:spPr>
          <a:xfrm>
            <a:off x="7436850" y="3287413"/>
            <a:ext cx="1561800" cy="898500"/>
          </a:xfrm>
          <a:prstGeom prst="wedgeRectCallout">
            <a:avLst>
              <a:gd fmla="val -19082" name="adj1"/>
              <a:gd fmla="val 63571" name="adj2"/>
            </a:avLst>
          </a:prstGeom>
          <a:solidFill>
            <a:srgbClr val="FFFFFF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14" name="Google Shape;314;p29"/>
          <p:cNvSpPr txBox="1"/>
          <p:nvPr/>
        </p:nvSpPr>
        <p:spPr>
          <a:xfrm>
            <a:off x="7443251" y="3287113"/>
            <a:ext cx="1561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         View Service Map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315" name="Google Shape;315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501549" y="3332991"/>
            <a:ext cx="215549" cy="231343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29"/>
          <p:cNvSpPr txBox="1"/>
          <p:nvPr/>
        </p:nvSpPr>
        <p:spPr>
          <a:xfrm>
            <a:off x="7443175" y="3862650"/>
            <a:ext cx="1555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         </a:t>
            </a: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View Related Metrics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317" name="Google Shape;317;p2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502494" y="3949327"/>
            <a:ext cx="206070" cy="175159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9"/>
          <p:cNvSpPr/>
          <p:nvPr/>
        </p:nvSpPr>
        <p:spPr>
          <a:xfrm>
            <a:off x="7475500" y="3609225"/>
            <a:ext cx="1476000" cy="259800"/>
          </a:xfrm>
          <a:prstGeom prst="rect">
            <a:avLst/>
          </a:prstGeom>
          <a:solidFill>
            <a:srgbClr val="EFF6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19" name="Google Shape;319;p29"/>
          <p:cNvSpPr txBox="1"/>
          <p:nvPr/>
        </p:nvSpPr>
        <p:spPr>
          <a:xfrm>
            <a:off x="7443300" y="3574888"/>
            <a:ext cx="1555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         View Related Logs</a:t>
            </a:r>
            <a:endParaRPr sz="9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320" name="Google Shape;320;p2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503709" y="3653463"/>
            <a:ext cx="211218" cy="16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260950" y="2488800"/>
            <a:ext cx="4059323" cy="104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